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handoutMasterIdLst>
    <p:handoutMasterId r:id="rId42"/>
  </p:handoutMasterIdLst>
  <p:sldIdLst>
    <p:sldId id="335" r:id="rId5"/>
    <p:sldId id="336" r:id="rId6"/>
    <p:sldId id="337" r:id="rId7"/>
    <p:sldId id="339" r:id="rId8"/>
    <p:sldId id="348" r:id="rId9"/>
    <p:sldId id="364" r:id="rId10"/>
    <p:sldId id="349" r:id="rId11"/>
    <p:sldId id="365" r:id="rId12"/>
    <p:sldId id="353" r:id="rId13"/>
    <p:sldId id="366" r:id="rId14"/>
    <p:sldId id="352" r:id="rId15"/>
    <p:sldId id="367" r:id="rId16"/>
    <p:sldId id="351" r:id="rId17"/>
    <p:sldId id="368" r:id="rId18"/>
    <p:sldId id="350" r:id="rId19"/>
    <p:sldId id="369" r:id="rId20"/>
    <p:sldId id="354" r:id="rId21"/>
    <p:sldId id="370" r:id="rId22"/>
    <p:sldId id="338" r:id="rId23"/>
    <p:sldId id="355" r:id="rId24"/>
    <p:sldId id="356" r:id="rId25"/>
    <p:sldId id="371" r:id="rId26"/>
    <p:sldId id="357" r:id="rId27"/>
    <p:sldId id="372" r:id="rId28"/>
    <p:sldId id="358" r:id="rId29"/>
    <p:sldId id="373" r:id="rId30"/>
    <p:sldId id="347" r:id="rId31"/>
    <p:sldId id="341" r:id="rId32"/>
    <p:sldId id="342" r:id="rId33"/>
    <p:sldId id="359" r:id="rId34"/>
    <p:sldId id="360" r:id="rId35"/>
    <p:sldId id="363" r:id="rId36"/>
    <p:sldId id="362" r:id="rId37"/>
    <p:sldId id="361" r:id="rId38"/>
    <p:sldId id="344" r:id="rId39"/>
    <p:sldId id="3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varScale="1">
        <p:scale>
          <a:sx n="102" d="100"/>
          <a:sy n="102" d="100"/>
        </p:scale>
        <p:origin x="126" y="34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2/25/2024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39.jpg"/><Relationship Id="rId1" Type="http://schemas.openxmlformats.org/officeDocument/2006/relationships/slideLayout" Target="../slideLayouts/slideLayout10.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3750734" y="804333"/>
            <a:ext cx="8339666" cy="902734"/>
          </a:xfrm>
        </p:spPr>
        <p:txBody>
          <a:bodyPr>
            <a:noAutofit/>
          </a:bodyPr>
          <a:lstStyle/>
          <a:p>
            <a:r>
              <a:rPr lang="vi-VN" sz="5400" b="0" i="0" dirty="0">
                <a:solidFill>
                  <a:srgbClr val="000000"/>
                </a:solidFill>
                <a:effectLst/>
                <a:latin typeface="Google Sans"/>
              </a:rPr>
              <a:t>Business Process Support</a:t>
            </a:r>
            <a:endParaRPr lang="en-US" sz="5400" dirty="0"/>
          </a:p>
        </p:txBody>
      </p:sp>
      <p:sp>
        <p:nvSpPr>
          <p:cNvPr id="2" name="TextBox 1">
            <a:extLst>
              <a:ext uri="{FF2B5EF4-FFF2-40B4-BE49-F238E27FC236}">
                <a16:creationId xmlns:a16="http://schemas.microsoft.com/office/drawing/2014/main" id="{F03CA8C3-D109-422D-BFBF-8BBD32C20832}"/>
              </a:ext>
            </a:extLst>
          </p:cNvPr>
          <p:cNvSpPr txBox="1"/>
          <p:nvPr/>
        </p:nvSpPr>
        <p:spPr>
          <a:xfrm>
            <a:off x="6570133" y="2421467"/>
            <a:ext cx="4487334" cy="523220"/>
          </a:xfrm>
          <a:prstGeom prst="rect">
            <a:avLst/>
          </a:prstGeom>
          <a:noFill/>
        </p:spPr>
        <p:txBody>
          <a:bodyPr wrap="square" rtlCol="0">
            <a:spAutoFit/>
          </a:bodyPr>
          <a:lstStyle/>
          <a:p>
            <a:r>
              <a:rPr lang="vi-VN" sz="2800" dirty="0"/>
              <a:t>Le Tung Duong - BH00501</a:t>
            </a:r>
          </a:p>
        </p:txBody>
      </p:sp>
      <p:sp>
        <p:nvSpPr>
          <p:cNvPr id="4" name="TextBox 3">
            <a:extLst>
              <a:ext uri="{FF2B5EF4-FFF2-40B4-BE49-F238E27FC236}">
                <a16:creationId xmlns:a16="http://schemas.microsoft.com/office/drawing/2014/main" id="{6C3E43FE-7594-4070-A17A-F8141C1A993F}"/>
              </a:ext>
            </a:extLst>
          </p:cNvPr>
          <p:cNvSpPr txBox="1"/>
          <p:nvPr/>
        </p:nvSpPr>
        <p:spPr>
          <a:xfrm>
            <a:off x="6570133" y="2963333"/>
            <a:ext cx="2347117" cy="523220"/>
          </a:xfrm>
          <a:prstGeom prst="rect">
            <a:avLst/>
          </a:prstGeom>
          <a:noFill/>
        </p:spPr>
        <p:txBody>
          <a:bodyPr wrap="none" rtlCol="0">
            <a:spAutoFit/>
          </a:bodyPr>
          <a:lstStyle/>
          <a:p>
            <a:r>
              <a:rPr lang="vi-VN" sz="2800" dirty="0"/>
              <a:t>Class: IT0602</a:t>
            </a:r>
          </a:p>
        </p:txBody>
      </p:sp>
      <p:sp>
        <p:nvSpPr>
          <p:cNvPr id="5" name="TextBox 4">
            <a:extLst>
              <a:ext uri="{FF2B5EF4-FFF2-40B4-BE49-F238E27FC236}">
                <a16:creationId xmlns:a16="http://schemas.microsoft.com/office/drawing/2014/main" id="{EBA5DA82-CEEF-4B4A-B788-2D79DD6A93AA}"/>
              </a:ext>
            </a:extLst>
          </p:cNvPr>
          <p:cNvSpPr txBox="1"/>
          <p:nvPr/>
        </p:nvSpPr>
        <p:spPr>
          <a:xfrm>
            <a:off x="6570132" y="3505199"/>
            <a:ext cx="4487333" cy="523220"/>
          </a:xfrm>
          <a:prstGeom prst="rect">
            <a:avLst/>
          </a:prstGeom>
          <a:noFill/>
        </p:spPr>
        <p:txBody>
          <a:bodyPr wrap="square" rtlCol="0">
            <a:spAutoFit/>
          </a:bodyPr>
          <a:lstStyle/>
          <a:p>
            <a:r>
              <a:rPr lang="vi-VN" sz="2800" dirty="0"/>
              <a:t>Lecturers: Dinh Van Dong</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2E92-6D15-489E-BD85-67E4E47DC8BE}"/>
              </a:ext>
            </a:extLst>
          </p:cNvPr>
          <p:cNvSpPr>
            <a:spLocks noGrp="1"/>
          </p:cNvSpPr>
          <p:nvPr>
            <p:ph type="title"/>
          </p:nvPr>
        </p:nvSpPr>
        <p:spPr>
          <a:xfrm>
            <a:off x="899160" y="137160"/>
            <a:ext cx="6172200" cy="1249680"/>
          </a:xfrm>
        </p:spPr>
        <p:txBody>
          <a:bodyPr anchor="b">
            <a:normAutofit/>
          </a:bodyPr>
          <a:lstStyle/>
          <a:p>
            <a:r>
              <a:rPr lang="en-US" b="1"/>
              <a:t>3. Enhanced Customer Experience</a:t>
            </a:r>
            <a:br>
              <a:rPr lang="en-US" b="1"/>
            </a:br>
            <a:endParaRPr lang="vi-VN" dirty="0"/>
          </a:p>
        </p:txBody>
      </p:sp>
      <p:sp>
        <p:nvSpPr>
          <p:cNvPr id="3" name="Text Placeholder 2">
            <a:extLst>
              <a:ext uri="{FF2B5EF4-FFF2-40B4-BE49-F238E27FC236}">
                <a16:creationId xmlns:a16="http://schemas.microsoft.com/office/drawing/2014/main" id="{A21347CB-AB8D-449C-A32A-45A0EAAEDDCD}"/>
              </a:ext>
            </a:extLst>
          </p:cNvPr>
          <p:cNvSpPr>
            <a:spLocks noGrp="1"/>
          </p:cNvSpPr>
          <p:nvPr>
            <p:ph type="body" sz="quarter" idx="11"/>
          </p:nvPr>
        </p:nvSpPr>
        <p:spPr>
          <a:xfrm>
            <a:off x="711201" y="1851219"/>
            <a:ext cx="3768435" cy="3901758"/>
          </a:xfrm>
        </p:spPr>
        <p:txBody>
          <a:bodyPr>
            <a:normAutofit/>
          </a:bodyPr>
          <a:lstStyle/>
          <a:p>
            <a:pPr>
              <a:lnSpc>
                <a:spcPct val="90000"/>
              </a:lnSpc>
            </a:pPr>
            <a:r>
              <a:rPr lang="en-US" sz="1700" b="1" dirty="0"/>
              <a:t>Example</a:t>
            </a:r>
            <a:r>
              <a:rPr lang="en-US" sz="1700" dirty="0"/>
              <a:t>: A telecommunications company analyzes customer service call logs to identify common issues and pain points faced by customers. Based on this information, they implement self-service options and proactive customer support initiatives, reducing wait times and improving overall customer satisfaction.</a:t>
            </a:r>
            <a:endParaRPr lang="vi-VN" sz="1700" dirty="0"/>
          </a:p>
        </p:txBody>
      </p:sp>
      <p:pic>
        <p:nvPicPr>
          <p:cNvPr id="6" name="Picture 5" descr="A person looking at a diagram of customer experience strategy&#10;&#10;Description automatically generated">
            <a:extLst>
              <a:ext uri="{FF2B5EF4-FFF2-40B4-BE49-F238E27FC236}">
                <a16:creationId xmlns:a16="http://schemas.microsoft.com/office/drawing/2014/main" id="{573B0455-3E3E-4888-A89F-4018F1C9CE4C}"/>
              </a:ext>
            </a:extLst>
          </p:cNvPr>
          <p:cNvPicPr>
            <a:picLocks noChangeAspect="1"/>
          </p:cNvPicPr>
          <p:nvPr/>
        </p:nvPicPr>
        <p:blipFill>
          <a:blip r:embed="rId2"/>
          <a:stretch>
            <a:fillRect/>
          </a:stretch>
        </p:blipFill>
        <p:spPr>
          <a:xfrm>
            <a:off x="4802911" y="1850902"/>
            <a:ext cx="6268398" cy="3902075"/>
          </a:xfrm>
          <a:prstGeom prst="rect">
            <a:avLst/>
          </a:prstGeom>
          <a:noFill/>
        </p:spPr>
      </p:pic>
      <p:sp>
        <p:nvSpPr>
          <p:cNvPr id="4" name="Slide Number Placeholder 3">
            <a:extLst>
              <a:ext uri="{FF2B5EF4-FFF2-40B4-BE49-F238E27FC236}">
                <a16:creationId xmlns:a16="http://schemas.microsoft.com/office/drawing/2014/main" id="{02803BD7-C203-4D78-ACDF-F004102EEABF}"/>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288840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2B0F-4FDF-4263-A4F5-53B3100D23CE}"/>
              </a:ext>
            </a:extLst>
          </p:cNvPr>
          <p:cNvSpPr>
            <a:spLocks noGrp="1"/>
          </p:cNvSpPr>
          <p:nvPr>
            <p:ph type="title"/>
          </p:nvPr>
        </p:nvSpPr>
        <p:spPr>
          <a:xfrm>
            <a:off x="899160" y="137160"/>
            <a:ext cx="6172200" cy="1249680"/>
          </a:xfrm>
        </p:spPr>
        <p:txBody>
          <a:bodyPr anchor="b">
            <a:normAutofit/>
          </a:bodyPr>
          <a:lstStyle/>
          <a:p>
            <a:r>
              <a:rPr lang="en-US" b="1"/>
              <a:t>4. Risk Management</a:t>
            </a:r>
            <a:br>
              <a:rPr lang="en-US" b="1"/>
            </a:br>
            <a:endParaRPr lang="vi-VN" dirty="0"/>
          </a:p>
        </p:txBody>
      </p:sp>
      <p:sp>
        <p:nvSpPr>
          <p:cNvPr id="3" name="Text Placeholder 2">
            <a:extLst>
              <a:ext uri="{FF2B5EF4-FFF2-40B4-BE49-F238E27FC236}">
                <a16:creationId xmlns:a16="http://schemas.microsoft.com/office/drawing/2014/main" id="{D30150FE-0D08-437C-A755-D8697921022E}"/>
              </a:ext>
            </a:extLst>
          </p:cNvPr>
          <p:cNvSpPr>
            <a:spLocks noGrp="1"/>
          </p:cNvSpPr>
          <p:nvPr>
            <p:ph type="body" sz="quarter" idx="11"/>
          </p:nvPr>
        </p:nvSpPr>
        <p:spPr>
          <a:xfrm>
            <a:off x="899160" y="2026920"/>
            <a:ext cx="3017520" cy="3901758"/>
          </a:xfrm>
        </p:spPr>
        <p:txBody>
          <a:bodyPr>
            <a:normAutofit/>
          </a:bodyPr>
          <a:lstStyle/>
          <a:p>
            <a:pPr>
              <a:lnSpc>
                <a:spcPct val="90000"/>
              </a:lnSpc>
            </a:pPr>
            <a:r>
              <a:rPr lang="en-US" sz="1700"/>
              <a:t>Data and information are essential for assessing and managing risks within organizations. By monitoring relevant data points, businesses can identify potential risks such as cybersecurity threats, market volatility, or supply chain disruptions, and implement proactive measures to mitigate these risks before they escalate into larger problems.</a:t>
            </a:r>
          </a:p>
        </p:txBody>
      </p:sp>
      <p:pic>
        <p:nvPicPr>
          <p:cNvPr id="6" name="Picture 5" descr="A blue circle with white text and icons&#10;&#10;Description automatically generated">
            <a:extLst>
              <a:ext uri="{FF2B5EF4-FFF2-40B4-BE49-F238E27FC236}">
                <a16:creationId xmlns:a16="http://schemas.microsoft.com/office/drawing/2014/main" id="{AAFDC543-E533-4C40-948B-D2C8F72337A0}"/>
              </a:ext>
            </a:extLst>
          </p:cNvPr>
          <p:cNvPicPr>
            <a:picLocks noChangeAspect="1"/>
          </p:cNvPicPr>
          <p:nvPr/>
        </p:nvPicPr>
        <p:blipFill>
          <a:blip r:embed="rId2"/>
          <a:stretch>
            <a:fillRect/>
          </a:stretch>
        </p:blipFill>
        <p:spPr>
          <a:xfrm>
            <a:off x="4525963" y="2074456"/>
            <a:ext cx="6766877" cy="3806368"/>
          </a:xfrm>
          <a:prstGeom prst="rect">
            <a:avLst/>
          </a:prstGeom>
          <a:noFill/>
        </p:spPr>
      </p:pic>
      <p:sp>
        <p:nvSpPr>
          <p:cNvPr id="4" name="Slide Number Placeholder 3">
            <a:extLst>
              <a:ext uri="{FF2B5EF4-FFF2-40B4-BE49-F238E27FC236}">
                <a16:creationId xmlns:a16="http://schemas.microsoft.com/office/drawing/2014/main" id="{044684A7-1136-4394-8B59-285DAEE13B45}"/>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42818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2B0F-4FDF-4263-A4F5-53B3100D23CE}"/>
              </a:ext>
            </a:extLst>
          </p:cNvPr>
          <p:cNvSpPr>
            <a:spLocks noGrp="1"/>
          </p:cNvSpPr>
          <p:nvPr>
            <p:ph type="title"/>
          </p:nvPr>
        </p:nvSpPr>
        <p:spPr>
          <a:xfrm>
            <a:off x="899160" y="137160"/>
            <a:ext cx="6172200" cy="1249680"/>
          </a:xfrm>
        </p:spPr>
        <p:txBody>
          <a:bodyPr anchor="b">
            <a:normAutofit/>
          </a:bodyPr>
          <a:lstStyle/>
          <a:p>
            <a:r>
              <a:rPr lang="en-US" b="1"/>
              <a:t>4. Risk Management</a:t>
            </a:r>
            <a:br>
              <a:rPr lang="en-US" b="1"/>
            </a:br>
            <a:endParaRPr lang="vi-VN" dirty="0"/>
          </a:p>
        </p:txBody>
      </p:sp>
      <p:sp>
        <p:nvSpPr>
          <p:cNvPr id="3" name="Text Placeholder 2">
            <a:extLst>
              <a:ext uri="{FF2B5EF4-FFF2-40B4-BE49-F238E27FC236}">
                <a16:creationId xmlns:a16="http://schemas.microsoft.com/office/drawing/2014/main" id="{D30150FE-0D08-437C-A755-D8697921022E}"/>
              </a:ext>
            </a:extLst>
          </p:cNvPr>
          <p:cNvSpPr>
            <a:spLocks noGrp="1"/>
          </p:cNvSpPr>
          <p:nvPr>
            <p:ph type="body" sz="quarter" idx="11"/>
          </p:nvPr>
        </p:nvSpPr>
        <p:spPr>
          <a:xfrm>
            <a:off x="899160" y="2026920"/>
            <a:ext cx="3017520" cy="3901758"/>
          </a:xfrm>
        </p:spPr>
        <p:txBody>
          <a:bodyPr>
            <a:normAutofit/>
          </a:bodyPr>
          <a:lstStyle/>
          <a:p>
            <a:pPr>
              <a:lnSpc>
                <a:spcPct val="90000"/>
              </a:lnSpc>
            </a:pPr>
            <a:r>
              <a:rPr lang="en-US" sz="1700" b="1" dirty="0"/>
              <a:t>Example</a:t>
            </a:r>
            <a:r>
              <a:rPr lang="en-US" sz="1700" dirty="0"/>
              <a:t>: A financial institution utilizes predictive analytics to assess credit risk for loan applicants. By analyzing historical data on borrower behavior and economic indicators, they identify applicants with a higher likelihood of default and adjust lending criteria accordingly, reducing the risk of loan defaults and financial losses.</a:t>
            </a:r>
            <a:endParaRPr lang="vi-VN" sz="1700" dirty="0"/>
          </a:p>
        </p:txBody>
      </p:sp>
      <p:pic>
        <p:nvPicPr>
          <p:cNvPr id="6" name="Picture 5" descr="A hand drawing a diagram&#10;&#10;Description automatically generated">
            <a:extLst>
              <a:ext uri="{FF2B5EF4-FFF2-40B4-BE49-F238E27FC236}">
                <a16:creationId xmlns:a16="http://schemas.microsoft.com/office/drawing/2014/main" id="{90E726A7-B1DF-43E2-BD6B-C81FB86D2F57}"/>
              </a:ext>
            </a:extLst>
          </p:cNvPr>
          <p:cNvPicPr>
            <a:picLocks noChangeAspect="1"/>
          </p:cNvPicPr>
          <p:nvPr/>
        </p:nvPicPr>
        <p:blipFill rotWithShape="1">
          <a:blip r:embed="rId2"/>
          <a:srcRect r="-1" b="3892"/>
          <a:stretch/>
        </p:blipFill>
        <p:spPr>
          <a:xfrm>
            <a:off x="4525963" y="2026603"/>
            <a:ext cx="6766877" cy="3902075"/>
          </a:xfrm>
          <a:prstGeom prst="rect">
            <a:avLst/>
          </a:prstGeom>
          <a:noFill/>
        </p:spPr>
      </p:pic>
      <p:sp>
        <p:nvSpPr>
          <p:cNvPr id="4" name="Slide Number Placeholder 3">
            <a:extLst>
              <a:ext uri="{FF2B5EF4-FFF2-40B4-BE49-F238E27FC236}">
                <a16:creationId xmlns:a16="http://schemas.microsoft.com/office/drawing/2014/main" id="{044684A7-1136-4394-8B59-285DAEE13B45}"/>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24131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BDFB-5581-430A-AC75-DBD26DF2EA6E}"/>
              </a:ext>
            </a:extLst>
          </p:cNvPr>
          <p:cNvSpPr>
            <a:spLocks noGrp="1"/>
          </p:cNvSpPr>
          <p:nvPr>
            <p:ph type="title"/>
          </p:nvPr>
        </p:nvSpPr>
        <p:spPr>
          <a:xfrm>
            <a:off x="899160" y="137160"/>
            <a:ext cx="6172200" cy="1249680"/>
          </a:xfrm>
        </p:spPr>
        <p:txBody>
          <a:bodyPr anchor="b">
            <a:normAutofit/>
          </a:bodyPr>
          <a:lstStyle/>
          <a:p>
            <a:r>
              <a:rPr lang="en-US" b="1"/>
              <a:t>5. Competitive Advantage</a:t>
            </a:r>
            <a:endParaRPr lang="vi-VN" dirty="0"/>
          </a:p>
        </p:txBody>
      </p:sp>
      <p:sp>
        <p:nvSpPr>
          <p:cNvPr id="3" name="Text Placeholder 2">
            <a:extLst>
              <a:ext uri="{FF2B5EF4-FFF2-40B4-BE49-F238E27FC236}">
                <a16:creationId xmlns:a16="http://schemas.microsoft.com/office/drawing/2014/main" id="{D57F403F-F3CC-42AA-8322-E089B3D07BD7}"/>
              </a:ext>
            </a:extLst>
          </p:cNvPr>
          <p:cNvSpPr>
            <a:spLocks noGrp="1"/>
          </p:cNvSpPr>
          <p:nvPr>
            <p:ph type="body" sz="quarter" idx="11"/>
          </p:nvPr>
        </p:nvSpPr>
        <p:spPr>
          <a:xfrm>
            <a:off x="899160" y="2026920"/>
            <a:ext cx="3017520" cy="3901758"/>
          </a:xfrm>
        </p:spPr>
        <p:txBody>
          <a:bodyPr>
            <a:normAutofit/>
          </a:bodyPr>
          <a:lstStyle/>
          <a:p>
            <a:r>
              <a:rPr lang="en-US" sz="1900"/>
              <a:t>In today's competitive business landscape, organizations that effectively harness data and information gain a significant competitive advantage. By leveraging data analytics and market intelligence, businesses can identify opportunities for innovation, anticipate market trends, and stay ahead of competitors.</a:t>
            </a:r>
          </a:p>
        </p:txBody>
      </p:sp>
      <p:pic>
        <p:nvPicPr>
          <p:cNvPr id="6" name="Picture 5" descr="A compass pointing to the word competitive advantage&#10;&#10;Description automatically generated">
            <a:extLst>
              <a:ext uri="{FF2B5EF4-FFF2-40B4-BE49-F238E27FC236}">
                <a16:creationId xmlns:a16="http://schemas.microsoft.com/office/drawing/2014/main" id="{7DE84677-73D8-4B05-B36F-44E7ADD977E2}"/>
              </a:ext>
            </a:extLst>
          </p:cNvPr>
          <p:cNvPicPr>
            <a:picLocks noChangeAspect="1"/>
          </p:cNvPicPr>
          <p:nvPr/>
        </p:nvPicPr>
        <p:blipFill>
          <a:blip r:embed="rId2"/>
          <a:stretch>
            <a:fillRect/>
          </a:stretch>
        </p:blipFill>
        <p:spPr>
          <a:xfrm>
            <a:off x="4525963" y="2311297"/>
            <a:ext cx="6766877" cy="3332686"/>
          </a:xfrm>
          <a:prstGeom prst="rect">
            <a:avLst/>
          </a:prstGeom>
          <a:noFill/>
        </p:spPr>
      </p:pic>
      <p:sp>
        <p:nvSpPr>
          <p:cNvPr id="4" name="Slide Number Placeholder 3">
            <a:extLst>
              <a:ext uri="{FF2B5EF4-FFF2-40B4-BE49-F238E27FC236}">
                <a16:creationId xmlns:a16="http://schemas.microsoft.com/office/drawing/2014/main" id="{40463692-3360-48F9-849F-F1CC0A121A6E}"/>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410311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BDFB-5581-430A-AC75-DBD26DF2EA6E}"/>
              </a:ext>
            </a:extLst>
          </p:cNvPr>
          <p:cNvSpPr>
            <a:spLocks noGrp="1"/>
          </p:cNvSpPr>
          <p:nvPr>
            <p:ph type="title"/>
          </p:nvPr>
        </p:nvSpPr>
        <p:spPr>
          <a:xfrm>
            <a:off x="899160" y="137160"/>
            <a:ext cx="6172200" cy="1249680"/>
          </a:xfrm>
        </p:spPr>
        <p:txBody>
          <a:bodyPr anchor="b">
            <a:normAutofit/>
          </a:bodyPr>
          <a:lstStyle/>
          <a:p>
            <a:r>
              <a:rPr lang="en-US" b="1"/>
              <a:t>5. Competitive Advantage</a:t>
            </a:r>
            <a:endParaRPr lang="vi-VN" dirty="0"/>
          </a:p>
        </p:txBody>
      </p:sp>
      <p:sp>
        <p:nvSpPr>
          <p:cNvPr id="3" name="Text Placeholder 2">
            <a:extLst>
              <a:ext uri="{FF2B5EF4-FFF2-40B4-BE49-F238E27FC236}">
                <a16:creationId xmlns:a16="http://schemas.microsoft.com/office/drawing/2014/main" id="{D57F403F-F3CC-42AA-8322-E089B3D07BD7}"/>
              </a:ext>
            </a:extLst>
          </p:cNvPr>
          <p:cNvSpPr>
            <a:spLocks noGrp="1"/>
          </p:cNvSpPr>
          <p:nvPr>
            <p:ph type="body" sz="quarter" idx="11"/>
          </p:nvPr>
        </p:nvSpPr>
        <p:spPr>
          <a:xfrm>
            <a:off x="899160" y="2026920"/>
            <a:ext cx="3017520" cy="3901758"/>
          </a:xfrm>
        </p:spPr>
        <p:txBody>
          <a:bodyPr>
            <a:normAutofit/>
          </a:bodyPr>
          <a:lstStyle/>
          <a:p>
            <a:pPr>
              <a:lnSpc>
                <a:spcPct val="90000"/>
              </a:lnSpc>
            </a:pPr>
            <a:r>
              <a:rPr lang="en-US" sz="1700" b="1" dirty="0"/>
              <a:t>Example</a:t>
            </a:r>
            <a:r>
              <a:rPr lang="en-US" sz="1700" dirty="0"/>
              <a:t>: A hospitality chain utilizes big data analytics to analyze guest preferences and booking patterns. By leveraging this information, they personalize marketing campaigns and loyalty programs to target specific customer segments effectively, gaining a competitive edge in the market and increasing customer loyalty.</a:t>
            </a:r>
            <a:endParaRPr lang="vi-VN" sz="1700" dirty="0"/>
          </a:p>
        </p:txBody>
      </p:sp>
      <p:pic>
        <p:nvPicPr>
          <p:cNvPr id="6" name="Picture 5" descr="A person pushing a large red cube&#10;&#10;Description automatically generated">
            <a:extLst>
              <a:ext uri="{FF2B5EF4-FFF2-40B4-BE49-F238E27FC236}">
                <a16:creationId xmlns:a16="http://schemas.microsoft.com/office/drawing/2014/main" id="{B0150FF7-5B2C-4000-BC62-245F9CCB0928}"/>
              </a:ext>
            </a:extLst>
          </p:cNvPr>
          <p:cNvPicPr>
            <a:picLocks noChangeAspect="1"/>
          </p:cNvPicPr>
          <p:nvPr/>
        </p:nvPicPr>
        <p:blipFill>
          <a:blip r:embed="rId2"/>
          <a:stretch>
            <a:fillRect/>
          </a:stretch>
        </p:blipFill>
        <p:spPr>
          <a:xfrm>
            <a:off x="4618327" y="1897994"/>
            <a:ext cx="6766877" cy="3383438"/>
          </a:xfrm>
          <a:prstGeom prst="rect">
            <a:avLst/>
          </a:prstGeom>
          <a:noFill/>
        </p:spPr>
      </p:pic>
      <p:sp>
        <p:nvSpPr>
          <p:cNvPr id="4" name="Slide Number Placeholder 3">
            <a:extLst>
              <a:ext uri="{FF2B5EF4-FFF2-40B4-BE49-F238E27FC236}">
                <a16:creationId xmlns:a16="http://schemas.microsoft.com/office/drawing/2014/main" id="{40463692-3360-48F9-849F-F1CC0A121A6E}"/>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Tree>
    <p:extLst>
      <p:ext uri="{BB962C8B-B14F-4D97-AF65-F5344CB8AC3E}">
        <p14:creationId xmlns:p14="http://schemas.microsoft.com/office/powerpoint/2010/main" val="101894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FC9C-1342-4700-9665-856D6DF9192C}"/>
              </a:ext>
            </a:extLst>
          </p:cNvPr>
          <p:cNvSpPr>
            <a:spLocks noGrp="1"/>
          </p:cNvSpPr>
          <p:nvPr>
            <p:ph type="title"/>
          </p:nvPr>
        </p:nvSpPr>
        <p:spPr>
          <a:xfrm>
            <a:off x="899160" y="137160"/>
            <a:ext cx="6172200" cy="1249680"/>
          </a:xfrm>
        </p:spPr>
        <p:txBody>
          <a:bodyPr anchor="b">
            <a:normAutofit/>
          </a:bodyPr>
          <a:lstStyle/>
          <a:p>
            <a:r>
              <a:rPr lang="en-US" b="1"/>
              <a:t>6. Revenue Generation</a:t>
            </a:r>
            <a:br>
              <a:rPr lang="en-US" b="1"/>
            </a:br>
            <a:endParaRPr lang="vi-VN" dirty="0"/>
          </a:p>
        </p:txBody>
      </p:sp>
      <p:sp>
        <p:nvSpPr>
          <p:cNvPr id="3" name="Text Placeholder 2">
            <a:extLst>
              <a:ext uri="{FF2B5EF4-FFF2-40B4-BE49-F238E27FC236}">
                <a16:creationId xmlns:a16="http://schemas.microsoft.com/office/drawing/2014/main" id="{B6B063E5-53A1-4C88-84DE-66DD8A0122DA}"/>
              </a:ext>
            </a:extLst>
          </p:cNvPr>
          <p:cNvSpPr>
            <a:spLocks noGrp="1"/>
          </p:cNvSpPr>
          <p:nvPr>
            <p:ph type="body" sz="quarter" idx="11"/>
          </p:nvPr>
        </p:nvSpPr>
        <p:spPr>
          <a:xfrm>
            <a:off x="899160" y="2026920"/>
            <a:ext cx="3017520" cy="3901758"/>
          </a:xfrm>
        </p:spPr>
        <p:txBody>
          <a:bodyPr>
            <a:normAutofit/>
          </a:bodyPr>
          <a:lstStyle/>
          <a:p>
            <a:pPr>
              <a:lnSpc>
                <a:spcPct val="90000"/>
              </a:lnSpc>
            </a:pPr>
            <a:r>
              <a:rPr lang="en-US" sz="1900"/>
              <a:t>Data-driven insights can uncover new revenue streams and business opportunities for organizations. By analyzing customer data, businesses can identify cross-selling or upselling opportunities, optimize pricing strategies, and develop targeted marketing campaigns to drive sales and revenue growth.</a:t>
            </a:r>
          </a:p>
        </p:txBody>
      </p:sp>
      <p:pic>
        <p:nvPicPr>
          <p:cNvPr id="6" name="Picture 5" descr="A diagram of a diagram with colorful circles&#10;&#10;Description automatically generated with medium confidence">
            <a:extLst>
              <a:ext uri="{FF2B5EF4-FFF2-40B4-BE49-F238E27FC236}">
                <a16:creationId xmlns:a16="http://schemas.microsoft.com/office/drawing/2014/main" id="{CFAF3366-C4DC-4D73-A04C-D96FE0438870}"/>
              </a:ext>
            </a:extLst>
          </p:cNvPr>
          <p:cNvPicPr>
            <a:picLocks noChangeAspect="1"/>
          </p:cNvPicPr>
          <p:nvPr/>
        </p:nvPicPr>
        <p:blipFill>
          <a:blip r:embed="rId2"/>
          <a:stretch>
            <a:fillRect/>
          </a:stretch>
        </p:blipFill>
        <p:spPr>
          <a:xfrm>
            <a:off x="4525963" y="2074456"/>
            <a:ext cx="6766877" cy="3806368"/>
          </a:xfrm>
          <a:prstGeom prst="rect">
            <a:avLst/>
          </a:prstGeom>
          <a:noFill/>
        </p:spPr>
      </p:pic>
      <p:sp>
        <p:nvSpPr>
          <p:cNvPr id="4" name="Slide Number Placeholder 3">
            <a:extLst>
              <a:ext uri="{FF2B5EF4-FFF2-40B4-BE49-F238E27FC236}">
                <a16:creationId xmlns:a16="http://schemas.microsoft.com/office/drawing/2014/main" id="{A9A901ED-D6DD-45BA-8CCF-F651544C6AAF}"/>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105123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FC9C-1342-4700-9665-856D6DF9192C}"/>
              </a:ext>
            </a:extLst>
          </p:cNvPr>
          <p:cNvSpPr>
            <a:spLocks noGrp="1"/>
          </p:cNvSpPr>
          <p:nvPr>
            <p:ph type="title"/>
          </p:nvPr>
        </p:nvSpPr>
        <p:spPr>
          <a:xfrm>
            <a:off x="899160" y="137160"/>
            <a:ext cx="6172200" cy="1249680"/>
          </a:xfrm>
        </p:spPr>
        <p:txBody>
          <a:bodyPr anchor="b">
            <a:normAutofit/>
          </a:bodyPr>
          <a:lstStyle/>
          <a:p>
            <a:r>
              <a:rPr lang="en-US" b="1"/>
              <a:t>6. Revenue Generation</a:t>
            </a:r>
            <a:br>
              <a:rPr lang="en-US" b="1"/>
            </a:br>
            <a:endParaRPr lang="vi-VN" dirty="0"/>
          </a:p>
        </p:txBody>
      </p:sp>
      <p:sp>
        <p:nvSpPr>
          <p:cNvPr id="3" name="Text Placeholder 2">
            <a:extLst>
              <a:ext uri="{FF2B5EF4-FFF2-40B4-BE49-F238E27FC236}">
                <a16:creationId xmlns:a16="http://schemas.microsoft.com/office/drawing/2014/main" id="{B6B063E5-53A1-4C88-84DE-66DD8A0122DA}"/>
              </a:ext>
            </a:extLst>
          </p:cNvPr>
          <p:cNvSpPr>
            <a:spLocks noGrp="1"/>
          </p:cNvSpPr>
          <p:nvPr>
            <p:ph type="body" sz="quarter" idx="11"/>
          </p:nvPr>
        </p:nvSpPr>
        <p:spPr>
          <a:xfrm>
            <a:off x="899160" y="1551709"/>
            <a:ext cx="3017520" cy="4376969"/>
          </a:xfrm>
        </p:spPr>
        <p:txBody>
          <a:bodyPr>
            <a:normAutofit/>
          </a:bodyPr>
          <a:lstStyle/>
          <a:p>
            <a:pPr>
              <a:lnSpc>
                <a:spcPct val="90000"/>
              </a:lnSpc>
            </a:pPr>
            <a:r>
              <a:rPr lang="en-US" sz="1900" b="1" dirty="0"/>
              <a:t>Example</a:t>
            </a:r>
            <a:r>
              <a:rPr lang="en-US" sz="1900" dirty="0"/>
              <a:t>: An online streaming platform analyzes viewer data to identify popular content genres and viewing habits. Based on this insight, they acquire or produce content tailored to audience preferences, attracting more subscribers and increasing revenue through subscription fees and advertising.</a:t>
            </a:r>
            <a:endParaRPr lang="vi-VN" sz="1900" dirty="0"/>
          </a:p>
        </p:txBody>
      </p:sp>
      <p:pic>
        <p:nvPicPr>
          <p:cNvPr id="6" name="Picture 5" descr="A person pulling a rope with a graph drawn on it&#10;&#10;Description automatically generated">
            <a:extLst>
              <a:ext uri="{FF2B5EF4-FFF2-40B4-BE49-F238E27FC236}">
                <a16:creationId xmlns:a16="http://schemas.microsoft.com/office/drawing/2014/main" id="{3CBB861D-0DF3-49C1-8DD9-696F2CCC96AB}"/>
              </a:ext>
            </a:extLst>
          </p:cNvPr>
          <p:cNvPicPr>
            <a:picLocks noChangeAspect="1"/>
          </p:cNvPicPr>
          <p:nvPr/>
        </p:nvPicPr>
        <p:blipFill rotWithShape="1">
          <a:blip r:embed="rId2"/>
          <a:srcRect t="17623" r="-1" b="-1"/>
          <a:stretch/>
        </p:blipFill>
        <p:spPr>
          <a:xfrm>
            <a:off x="4525963" y="1551709"/>
            <a:ext cx="6766877" cy="3902075"/>
          </a:xfrm>
          <a:prstGeom prst="rect">
            <a:avLst/>
          </a:prstGeom>
          <a:noFill/>
        </p:spPr>
      </p:pic>
      <p:sp>
        <p:nvSpPr>
          <p:cNvPr id="4" name="Slide Number Placeholder 3">
            <a:extLst>
              <a:ext uri="{FF2B5EF4-FFF2-40B4-BE49-F238E27FC236}">
                <a16:creationId xmlns:a16="http://schemas.microsoft.com/office/drawing/2014/main" id="{A9A901ED-D6DD-45BA-8CCF-F651544C6AAF}"/>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Tree>
    <p:extLst>
      <p:ext uri="{BB962C8B-B14F-4D97-AF65-F5344CB8AC3E}">
        <p14:creationId xmlns:p14="http://schemas.microsoft.com/office/powerpoint/2010/main" val="186056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1FB4-7F86-4DB4-BCC3-58D035CD4917}"/>
              </a:ext>
            </a:extLst>
          </p:cNvPr>
          <p:cNvSpPr>
            <a:spLocks noGrp="1"/>
          </p:cNvSpPr>
          <p:nvPr>
            <p:ph type="title"/>
          </p:nvPr>
        </p:nvSpPr>
        <p:spPr>
          <a:xfrm>
            <a:off x="899160" y="137160"/>
            <a:ext cx="6172200" cy="1249680"/>
          </a:xfrm>
        </p:spPr>
        <p:txBody>
          <a:bodyPr anchor="b">
            <a:normAutofit/>
          </a:bodyPr>
          <a:lstStyle/>
          <a:p>
            <a:r>
              <a:rPr lang="en-US" b="1"/>
              <a:t>7. Compliance and Governance</a:t>
            </a:r>
            <a:br>
              <a:rPr lang="vi-VN" b="1"/>
            </a:br>
            <a:endParaRPr lang="vi-VN" dirty="0"/>
          </a:p>
        </p:txBody>
      </p:sp>
      <p:sp>
        <p:nvSpPr>
          <p:cNvPr id="3" name="Text Placeholder 2">
            <a:extLst>
              <a:ext uri="{FF2B5EF4-FFF2-40B4-BE49-F238E27FC236}">
                <a16:creationId xmlns:a16="http://schemas.microsoft.com/office/drawing/2014/main" id="{358ECB1B-57D4-436C-8B32-BFFC5FFB3F76}"/>
              </a:ext>
            </a:extLst>
          </p:cNvPr>
          <p:cNvSpPr>
            <a:spLocks noGrp="1"/>
          </p:cNvSpPr>
          <p:nvPr>
            <p:ph type="body" sz="quarter" idx="11"/>
          </p:nvPr>
        </p:nvSpPr>
        <p:spPr>
          <a:xfrm>
            <a:off x="967740" y="1864479"/>
            <a:ext cx="3017520" cy="3901758"/>
          </a:xfrm>
        </p:spPr>
        <p:txBody>
          <a:bodyPr>
            <a:normAutofit/>
          </a:bodyPr>
          <a:lstStyle/>
          <a:p>
            <a:pPr>
              <a:lnSpc>
                <a:spcPct val="90000"/>
              </a:lnSpc>
            </a:pPr>
            <a:r>
              <a:rPr lang="en-US" sz="1700" dirty="0"/>
              <a:t> In many industries, compliance with regulatory requirements and adherence to data governance standards are critical for maintaining trust and credibility with customers, partners, and stakeholders. Proper data management practices ensure that organizations comply with relevant regulations and protect sensitive information, reducing the risk of legal and reputational damage.</a:t>
            </a:r>
          </a:p>
        </p:txBody>
      </p:sp>
      <p:pic>
        <p:nvPicPr>
          <p:cNvPr id="8" name="Picture 7" descr="A close-up of words&#10;&#10;Description automatically generated">
            <a:extLst>
              <a:ext uri="{FF2B5EF4-FFF2-40B4-BE49-F238E27FC236}">
                <a16:creationId xmlns:a16="http://schemas.microsoft.com/office/drawing/2014/main" id="{50330228-7BAA-4E1F-AD59-EB4B5A8A1FCF}"/>
              </a:ext>
            </a:extLst>
          </p:cNvPr>
          <p:cNvPicPr>
            <a:picLocks noChangeAspect="1"/>
          </p:cNvPicPr>
          <p:nvPr/>
        </p:nvPicPr>
        <p:blipFill rotWithShape="1">
          <a:blip r:embed="rId2"/>
          <a:srcRect l="526" r="5828" b="-1"/>
          <a:stretch/>
        </p:blipFill>
        <p:spPr>
          <a:xfrm>
            <a:off x="4525963" y="1864479"/>
            <a:ext cx="6766877" cy="3902075"/>
          </a:xfrm>
          <a:prstGeom prst="rect">
            <a:avLst/>
          </a:prstGeom>
          <a:noFill/>
        </p:spPr>
      </p:pic>
      <p:sp>
        <p:nvSpPr>
          <p:cNvPr id="4" name="Slide Number Placeholder 3">
            <a:extLst>
              <a:ext uri="{FF2B5EF4-FFF2-40B4-BE49-F238E27FC236}">
                <a16:creationId xmlns:a16="http://schemas.microsoft.com/office/drawing/2014/main" id="{6167DFF1-2AE6-46FA-B9B0-7A6DCC0F5C1E}"/>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spTree>
    <p:extLst>
      <p:ext uri="{BB962C8B-B14F-4D97-AF65-F5344CB8AC3E}">
        <p14:creationId xmlns:p14="http://schemas.microsoft.com/office/powerpoint/2010/main" val="407820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1FB4-7F86-4DB4-BCC3-58D035CD4917}"/>
              </a:ext>
            </a:extLst>
          </p:cNvPr>
          <p:cNvSpPr>
            <a:spLocks noGrp="1"/>
          </p:cNvSpPr>
          <p:nvPr>
            <p:ph type="title"/>
          </p:nvPr>
        </p:nvSpPr>
        <p:spPr>
          <a:xfrm>
            <a:off x="893064" y="72518"/>
            <a:ext cx="10405174" cy="1326514"/>
          </a:xfrm>
        </p:spPr>
        <p:txBody>
          <a:bodyPr anchor="b">
            <a:normAutofit/>
          </a:bodyPr>
          <a:lstStyle/>
          <a:p>
            <a:r>
              <a:rPr lang="en-US" b="1"/>
              <a:t>7. Compliance and Governance</a:t>
            </a:r>
            <a:br>
              <a:rPr lang="vi-VN" b="1"/>
            </a:br>
            <a:endParaRPr lang="vi-VN" dirty="0"/>
          </a:p>
        </p:txBody>
      </p:sp>
      <p:sp>
        <p:nvSpPr>
          <p:cNvPr id="3" name="Text Placeholder 2">
            <a:extLst>
              <a:ext uri="{FF2B5EF4-FFF2-40B4-BE49-F238E27FC236}">
                <a16:creationId xmlns:a16="http://schemas.microsoft.com/office/drawing/2014/main" id="{358ECB1B-57D4-436C-8B32-BFFC5FFB3F76}"/>
              </a:ext>
            </a:extLst>
          </p:cNvPr>
          <p:cNvSpPr>
            <a:spLocks noGrp="1"/>
          </p:cNvSpPr>
          <p:nvPr>
            <p:ph sz="quarter" idx="13"/>
          </p:nvPr>
        </p:nvSpPr>
        <p:spPr>
          <a:xfrm>
            <a:off x="893763" y="2073275"/>
            <a:ext cx="4887594" cy="3687763"/>
          </a:xfrm>
        </p:spPr>
        <p:txBody>
          <a:bodyPr>
            <a:normAutofit/>
          </a:bodyPr>
          <a:lstStyle/>
          <a:p>
            <a:r>
              <a:rPr lang="en-US" b="1" dirty="0"/>
              <a:t>Example</a:t>
            </a:r>
            <a:r>
              <a:rPr lang="en-US" dirty="0"/>
              <a:t>: A healthcare organization implements robust data security measures and compliance protocols to protect patient confidentiality and comply with regulations such as the Health Insurance Portability and Accountability Act (HIPAA). By ensuring data privacy and security, they maintain patient trust and avoid costly penalties for non-compliance.</a:t>
            </a:r>
            <a:endParaRPr lang="vi-VN" dirty="0"/>
          </a:p>
        </p:txBody>
      </p:sp>
      <p:pic>
        <p:nvPicPr>
          <p:cNvPr id="6" name="Picture 5" descr="A person pointing at a graph&#10;&#10;Description automatically generated">
            <a:extLst>
              <a:ext uri="{FF2B5EF4-FFF2-40B4-BE49-F238E27FC236}">
                <a16:creationId xmlns:a16="http://schemas.microsoft.com/office/drawing/2014/main" id="{C18796F8-881B-4C3C-BD8F-1A97DA0B0D06}"/>
              </a:ext>
            </a:extLst>
          </p:cNvPr>
          <p:cNvPicPr>
            <a:picLocks noChangeAspect="1"/>
          </p:cNvPicPr>
          <p:nvPr/>
        </p:nvPicPr>
        <p:blipFill>
          <a:blip r:embed="rId2"/>
          <a:stretch>
            <a:fillRect/>
          </a:stretch>
        </p:blipFill>
        <p:spPr>
          <a:xfrm>
            <a:off x="6095651" y="1995149"/>
            <a:ext cx="5821310" cy="3407275"/>
          </a:xfrm>
          <a:prstGeom prst="rect">
            <a:avLst/>
          </a:prstGeom>
          <a:noFill/>
        </p:spPr>
      </p:pic>
      <p:sp>
        <p:nvSpPr>
          <p:cNvPr id="4" name="Slide Number Placeholder 3">
            <a:extLst>
              <a:ext uri="{FF2B5EF4-FFF2-40B4-BE49-F238E27FC236}">
                <a16:creationId xmlns:a16="http://schemas.microsoft.com/office/drawing/2014/main" id="{6167DFF1-2AE6-46FA-B9B0-7A6DCC0F5C1E}"/>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Tree>
    <p:extLst>
      <p:ext uri="{BB962C8B-B14F-4D97-AF65-F5344CB8AC3E}">
        <p14:creationId xmlns:p14="http://schemas.microsoft.com/office/powerpoint/2010/main" val="45228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4566285" y="1774480"/>
            <a:ext cx="7625715" cy="2691119"/>
          </a:xfrm>
        </p:spPr>
        <p:txBody>
          <a:bodyPr>
            <a:normAutofit/>
          </a:bodyPr>
          <a:lstStyle/>
          <a:p>
            <a:r>
              <a:rPr lang="en-US" sz="2800" b="1" dirty="0"/>
              <a:t>P2: DISCUSSION OF HOW DATA IS GENERATED AND USED BY ORGANISATIONS TO SUPPORT BUSINESS PROCESSES AND THE TOOLS FOR MANIPULATION TO FORM MEANINGFUL DATA</a:t>
            </a:r>
          </a:p>
        </p:txBody>
      </p:sp>
      <p:pic>
        <p:nvPicPr>
          <p:cNvPr id="10" name="Picture Placeholder 9" descr="A person touching a virtual screen&#10;&#10;Description automatically generated">
            <a:extLst>
              <a:ext uri="{FF2B5EF4-FFF2-40B4-BE49-F238E27FC236}">
                <a16:creationId xmlns:a16="http://schemas.microsoft.com/office/drawing/2014/main" id="{0B44E0E8-1880-44AE-A176-AF2232969E14}"/>
              </a:ext>
            </a:extLst>
          </p:cNvPr>
          <p:cNvPicPr>
            <a:picLocks noGrp="1" noChangeAspect="1"/>
          </p:cNvPicPr>
          <p:nvPr>
            <p:ph type="pic" sz="quarter" idx="10"/>
          </p:nvPr>
        </p:nvPicPr>
        <p:blipFill>
          <a:blip r:embed="rId2"/>
          <a:srcRect l="28532" r="28532"/>
          <a:stretch>
            <a:fillRect/>
          </a:stretch>
        </p:blipFill>
        <p:spPr>
          <a:xfrm>
            <a:off x="0" y="0"/>
            <a:ext cx="4566285" cy="6858000"/>
          </a:xfrm>
        </p:spPr>
      </p:pic>
    </p:spTree>
    <p:extLst>
      <p:ext uri="{BB962C8B-B14F-4D97-AF65-F5344CB8AC3E}">
        <p14:creationId xmlns:p14="http://schemas.microsoft.com/office/powerpoint/2010/main" val="359081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1638130" y="311317"/>
            <a:ext cx="8297380" cy="772499"/>
          </a:xfrm>
        </p:spPr>
        <p:txBody>
          <a:bodyPr/>
          <a:lstStyle/>
          <a:p>
            <a:pPr algn="ctr"/>
            <a:r>
              <a:rPr lang="en-US" sz="4400" dirty="0"/>
              <a:t>Content</a:t>
            </a:r>
            <a:r>
              <a:rPr lang="en-US" dirty="0"/>
              <a:t>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911352" y="1417319"/>
            <a:ext cx="8910320" cy="3721947"/>
          </a:xfrm>
        </p:spPr>
        <p:txBody>
          <a:bodyPr>
            <a:normAutofit/>
          </a:bodyPr>
          <a:lstStyle/>
          <a:p>
            <a:r>
              <a:rPr lang="en-US" sz="2400" b="1" dirty="0"/>
              <a:t>P1: DISCUSS HOW DATA AND INFORMATION SUPPORT BUSINESS PROCESSES, INCLUDING THE VALUE THEY BRING TO THE ORGANIZATION.</a:t>
            </a:r>
          </a:p>
          <a:p>
            <a:r>
              <a:rPr lang="en-US" sz="2400" b="1" dirty="0"/>
              <a:t>P2: DISCUSSION OF HOW DATA IS GENERATED AND USED BY ORGANISATIONS TO SUPPORT BUSINESS PROCESSES AND THE TOOLS FOR MANIPULATION TO FORM MEANINGFUL DATA</a:t>
            </a:r>
          </a:p>
          <a:p>
            <a:r>
              <a:rPr lang="en-US" sz="2400" b="1" dirty="0"/>
              <a:t>M1: ASSESS THE VALUE OF DATA AND INFORMATION TO INDIVIDUALS AND ORGANIZATIONS IN RELATION TO REAL-WORLD BUSINESS PROCESSES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5C08-BE9F-4829-A4EB-B36B3365415B}"/>
              </a:ext>
            </a:extLst>
          </p:cNvPr>
          <p:cNvSpPr>
            <a:spLocks noGrp="1"/>
          </p:cNvSpPr>
          <p:nvPr>
            <p:ph type="title"/>
          </p:nvPr>
        </p:nvSpPr>
        <p:spPr>
          <a:xfrm>
            <a:off x="228600" y="246253"/>
            <a:ext cx="12081934" cy="1399032"/>
          </a:xfrm>
        </p:spPr>
        <p:txBody>
          <a:bodyPr>
            <a:normAutofit fontScale="90000"/>
          </a:bodyPr>
          <a:lstStyle/>
          <a:p>
            <a:r>
              <a:rPr lang="en-US" b="1" dirty="0"/>
              <a:t>P2: DISCUSSION OF HOW DATA IS GENERATED AND USED BY ORGANISATIONS TO SUPPORT BUSINESS PROCESSES AND THE TOOLS FOR MANIPULATION TO FORM MEANINGFUL DATA</a:t>
            </a:r>
            <a:br>
              <a:rPr lang="en-US" b="1" dirty="0"/>
            </a:br>
            <a:endParaRPr lang="vi-VN" dirty="0"/>
          </a:p>
        </p:txBody>
      </p:sp>
      <p:sp>
        <p:nvSpPr>
          <p:cNvPr id="4" name="Slide Number Placeholder 3">
            <a:extLst>
              <a:ext uri="{FF2B5EF4-FFF2-40B4-BE49-F238E27FC236}">
                <a16:creationId xmlns:a16="http://schemas.microsoft.com/office/drawing/2014/main" id="{A844651D-9FA1-45B5-8643-A61453C18167}"/>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5" name="TextBox 4">
            <a:extLst>
              <a:ext uri="{FF2B5EF4-FFF2-40B4-BE49-F238E27FC236}">
                <a16:creationId xmlns:a16="http://schemas.microsoft.com/office/drawing/2014/main" id="{1589C6A6-0B28-4D45-83D4-5D756FA2E01C}"/>
              </a:ext>
            </a:extLst>
          </p:cNvPr>
          <p:cNvSpPr txBox="1"/>
          <p:nvPr/>
        </p:nvSpPr>
        <p:spPr>
          <a:xfrm>
            <a:off x="406399" y="1439333"/>
            <a:ext cx="9457267" cy="3416320"/>
          </a:xfrm>
          <a:prstGeom prst="rect">
            <a:avLst/>
          </a:prstGeom>
          <a:noFill/>
        </p:spPr>
        <p:txBody>
          <a:bodyPr wrap="square" rtlCol="0">
            <a:spAutoFit/>
          </a:bodyPr>
          <a:lstStyle/>
          <a:p>
            <a:r>
              <a:rPr lang="en-US" sz="2400" dirty="0"/>
              <a:t>Data is generated and used by organizations across various business processes to make informed decisions, improve efficiency, enhance customer experience, manage risks, and gain competitive advantage. Here's a discussion of how data is generated and utilized, along with the tools for manipulating data to form meaningful insights:</a:t>
            </a:r>
          </a:p>
          <a:p>
            <a:r>
              <a:rPr lang="en-US" sz="2400" b="1" dirty="0"/>
              <a:t>1. Data Generation</a:t>
            </a:r>
          </a:p>
          <a:p>
            <a:r>
              <a:rPr lang="en-US" sz="2400" b="1" dirty="0"/>
              <a:t>2. Data Utilization</a:t>
            </a:r>
          </a:p>
          <a:p>
            <a:r>
              <a:rPr lang="en-US" sz="2400" b="1" dirty="0"/>
              <a:t>3. Tools for Data Manipulation</a:t>
            </a:r>
            <a:endParaRPr lang="vi-VN" sz="2400" b="1" dirty="0"/>
          </a:p>
        </p:txBody>
      </p:sp>
    </p:spTree>
    <p:extLst>
      <p:ext uri="{BB962C8B-B14F-4D97-AF65-F5344CB8AC3E}">
        <p14:creationId xmlns:p14="http://schemas.microsoft.com/office/powerpoint/2010/main" val="1135539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B57B-242A-4D8D-A064-13CB26A3C948}"/>
              </a:ext>
            </a:extLst>
          </p:cNvPr>
          <p:cNvSpPr>
            <a:spLocks noGrp="1"/>
          </p:cNvSpPr>
          <p:nvPr>
            <p:ph type="title"/>
          </p:nvPr>
        </p:nvSpPr>
        <p:spPr/>
        <p:txBody>
          <a:bodyPr/>
          <a:lstStyle/>
          <a:p>
            <a:r>
              <a:rPr lang="vi-VN" dirty="0"/>
              <a:t>1. Data Generation</a:t>
            </a:r>
            <a:br>
              <a:rPr lang="vi-VN" dirty="0"/>
            </a:br>
            <a:endParaRPr lang="vi-VN" dirty="0"/>
          </a:p>
        </p:txBody>
      </p:sp>
      <p:sp>
        <p:nvSpPr>
          <p:cNvPr id="3" name="Text Placeholder 2">
            <a:extLst>
              <a:ext uri="{FF2B5EF4-FFF2-40B4-BE49-F238E27FC236}">
                <a16:creationId xmlns:a16="http://schemas.microsoft.com/office/drawing/2014/main" id="{47A22AEF-29CF-4E44-B8D9-B73160BE2714}"/>
              </a:ext>
            </a:extLst>
          </p:cNvPr>
          <p:cNvSpPr>
            <a:spLocks noGrp="1"/>
          </p:cNvSpPr>
          <p:nvPr>
            <p:ph type="body" sz="quarter" idx="13"/>
          </p:nvPr>
        </p:nvSpPr>
        <p:spPr>
          <a:xfrm>
            <a:off x="797898" y="1522307"/>
            <a:ext cx="8324089" cy="3493008"/>
          </a:xfrm>
        </p:spPr>
        <p:txBody>
          <a:bodyPr>
            <a:normAutofit fontScale="85000" lnSpcReduction="10000"/>
          </a:bodyPr>
          <a:lstStyle/>
          <a:p>
            <a:r>
              <a:rPr lang="en-US" b="1" dirty="0"/>
              <a:t>Internal Sources</a:t>
            </a:r>
            <a:r>
              <a:rPr lang="en-US" dirty="0"/>
              <a:t>: Organizations generate data through internal sources such as ERP (Enterprise Resource Planning), CRM (Customer Relationship Management), HRIS (Human Resources Information Systems), and financial databases. These systems record transactions, interactions with customers, employee information, financial records, and more.</a:t>
            </a:r>
          </a:p>
          <a:p>
            <a:r>
              <a:rPr lang="en-US" b="1" dirty="0"/>
              <a:t>External Sources</a:t>
            </a:r>
            <a:r>
              <a:rPr lang="en-US" dirty="0"/>
              <a:t>: Data is also generated from external sources including market research reports, social media platforms, web analytics, IoT (Internet of Things) sensors, and third-party data providers. External data provides insights into market trends, consumer behavior, competitor activities, and industry benchmarks.</a:t>
            </a:r>
            <a:endParaRPr lang="vi-VN" dirty="0"/>
          </a:p>
        </p:txBody>
      </p:sp>
      <p:sp>
        <p:nvSpPr>
          <p:cNvPr id="4" name="Slide Number Placeholder 3">
            <a:extLst>
              <a:ext uri="{FF2B5EF4-FFF2-40B4-BE49-F238E27FC236}">
                <a16:creationId xmlns:a16="http://schemas.microsoft.com/office/drawing/2014/main" id="{0DE1F51A-5982-4C91-AE62-2895B8435D15}"/>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561326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6EE3-1C59-4292-AE7E-8415894B05E3}"/>
              </a:ext>
            </a:extLst>
          </p:cNvPr>
          <p:cNvSpPr>
            <a:spLocks noGrp="1"/>
          </p:cNvSpPr>
          <p:nvPr>
            <p:ph type="title"/>
          </p:nvPr>
        </p:nvSpPr>
        <p:spPr>
          <a:xfrm>
            <a:off x="1" y="398397"/>
            <a:ext cx="12269198" cy="509928"/>
          </a:xfrm>
        </p:spPr>
        <p:txBody>
          <a:bodyPr anchor="b">
            <a:normAutofit/>
          </a:bodyPr>
          <a:lstStyle/>
          <a:p>
            <a:pPr algn="ctr"/>
            <a:r>
              <a:rPr lang="en-US" dirty="0"/>
              <a:t>Internal Sources and External Sources</a:t>
            </a:r>
            <a:endParaRPr lang="vi-VN" dirty="0"/>
          </a:p>
        </p:txBody>
      </p:sp>
      <p:pic>
        <p:nvPicPr>
          <p:cNvPr id="6" name="Picture 5" descr="A chart of data sources&#10;&#10;Description automatically generated">
            <a:extLst>
              <a:ext uri="{FF2B5EF4-FFF2-40B4-BE49-F238E27FC236}">
                <a16:creationId xmlns:a16="http://schemas.microsoft.com/office/drawing/2014/main" id="{7E645D37-A3EA-41E9-A47E-3E2BFC21D1F3}"/>
              </a:ext>
            </a:extLst>
          </p:cNvPr>
          <p:cNvPicPr>
            <a:picLocks noChangeAspect="1"/>
          </p:cNvPicPr>
          <p:nvPr/>
        </p:nvPicPr>
        <p:blipFill>
          <a:blip r:embed="rId2"/>
          <a:stretch>
            <a:fillRect/>
          </a:stretch>
        </p:blipFill>
        <p:spPr>
          <a:xfrm>
            <a:off x="2174255" y="1374006"/>
            <a:ext cx="7843490" cy="4451181"/>
          </a:xfrm>
          <a:prstGeom prst="rect">
            <a:avLst/>
          </a:prstGeom>
          <a:noFill/>
        </p:spPr>
      </p:pic>
      <p:sp>
        <p:nvSpPr>
          <p:cNvPr id="4" name="Slide Number Placeholder 3">
            <a:extLst>
              <a:ext uri="{FF2B5EF4-FFF2-40B4-BE49-F238E27FC236}">
                <a16:creationId xmlns:a16="http://schemas.microsoft.com/office/drawing/2014/main" id="{8E3AEA3E-3A27-4EC1-9250-874449D3309D}"/>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spTree>
    <p:extLst>
      <p:ext uri="{BB962C8B-B14F-4D97-AF65-F5344CB8AC3E}">
        <p14:creationId xmlns:p14="http://schemas.microsoft.com/office/powerpoint/2010/main" val="281981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6013-1153-4D37-94BD-9E3B221709F4}"/>
              </a:ext>
            </a:extLst>
          </p:cNvPr>
          <p:cNvSpPr>
            <a:spLocks noGrp="1"/>
          </p:cNvSpPr>
          <p:nvPr>
            <p:ph type="title"/>
          </p:nvPr>
        </p:nvSpPr>
        <p:spPr>
          <a:xfrm>
            <a:off x="605198" y="179904"/>
            <a:ext cx="3712803" cy="491067"/>
          </a:xfrm>
        </p:spPr>
        <p:txBody>
          <a:bodyPr>
            <a:normAutofit fontScale="90000"/>
          </a:bodyPr>
          <a:lstStyle/>
          <a:p>
            <a:r>
              <a:rPr lang="vi-VN" dirty="0"/>
              <a:t>2. Data Utilization</a:t>
            </a:r>
          </a:p>
        </p:txBody>
      </p:sp>
      <p:sp>
        <p:nvSpPr>
          <p:cNvPr id="4" name="Slide Number Placeholder 3">
            <a:extLst>
              <a:ext uri="{FF2B5EF4-FFF2-40B4-BE49-F238E27FC236}">
                <a16:creationId xmlns:a16="http://schemas.microsoft.com/office/drawing/2014/main" id="{6C79A335-CB0C-4D19-B625-1991052B357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7" name="TextBox 6">
            <a:extLst>
              <a:ext uri="{FF2B5EF4-FFF2-40B4-BE49-F238E27FC236}">
                <a16:creationId xmlns:a16="http://schemas.microsoft.com/office/drawing/2014/main" id="{C1E7F6BA-B057-40F1-AA1F-F878DFD452EF}"/>
              </a:ext>
            </a:extLst>
          </p:cNvPr>
          <p:cNvSpPr txBox="1"/>
          <p:nvPr/>
        </p:nvSpPr>
        <p:spPr>
          <a:xfrm>
            <a:off x="381000" y="939800"/>
            <a:ext cx="9457267" cy="5078313"/>
          </a:xfrm>
          <a:prstGeom prst="rect">
            <a:avLst/>
          </a:prstGeom>
          <a:noFill/>
        </p:spPr>
        <p:txBody>
          <a:bodyPr wrap="square" rtlCol="0">
            <a:spAutoFit/>
          </a:bodyPr>
          <a:lstStyle/>
          <a:p>
            <a:r>
              <a:rPr lang="en-US" dirty="0"/>
              <a:t>- </a:t>
            </a:r>
            <a:r>
              <a:rPr lang="en-US" b="1" dirty="0"/>
              <a:t>Decision Making</a:t>
            </a:r>
            <a:r>
              <a:rPr lang="en-US" dirty="0"/>
              <a:t>: Organizations utilize data to make strategic decisions across all levels, from operational to executive. Data-driven decision-making involves analyzing historical data, predicting future trends, and identifying opportunities and risks.</a:t>
            </a:r>
          </a:p>
          <a:p>
            <a:r>
              <a:rPr lang="en-US" dirty="0"/>
              <a:t>- </a:t>
            </a:r>
            <a:r>
              <a:rPr lang="en-US" b="1" dirty="0"/>
              <a:t>Process Improvement</a:t>
            </a:r>
            <a:r>
              <a:rPr lang="en-US" dirty="0"/>
              <a:t>: Data is used to optimize business processes and improve operational efficiency. By analyzing process data, organizations can identify bottlenecks, streamline workflows, and automate repetitive tasks.</a:t>
            </a:r>
          </a:p>
          <a:p>
            <a:r>
              <a:rPr lang="en-US" dirty="0"/>
              <a:t>- </a:t>
            </a:r>
            <a:r>
              <a:rPr lang="en-US" b="1" dirty="0"/>
              <a:t>Customer Experience</a:t>
            </a:r>
            <a:r>
              <a:rPr lang="en-US" dirty="0"/>
              <a:t>: Data analysis helps organizations understand customer preferences, behavior, and sentiment. By leveraging customer data, businesses can personalize marketing efforts, tailor products and services, and provide better customer support.</a:t>
            </a:r>
          </a:p>
          <a:p>
            <a:r>
              <a:rPr lang="en-US" dirty="0"/>
              <a:t>- </a:t>
            </a:r>
            <a:r>
              <a:rPr lang="en-US" b="1" dirty="0"/>
              <a:t>Risk Management</a:t>
            </a:r>
            <a:r>
              <a:rPr lang="en-US" dirty="0"/>
              <a:t>: Data is crucial for identifying and mitigating risks such as cybersecurity threats, financial fraud, supply chain disruptions, and regulatory compliance issues. Risk analysis tools help organizations assess the likelihood and impact of risks and implement appropriate controls.</a:t>
            </a:r>
          </a:p>
          <a:p>
            <a:r>
              <a:rPr lang="en-US" dirty="0"/>
              <a:t>- </a:t>
            </a:r>
            <a:r>
              <a:rPr lang="en-US" b="1" dirty="0"/>
              <a:t>Competitive Intelligence</a:t>
            </a:r>
            <a:r>
              <a:rPr lang="en-US" dirty="0"/>
              <a:t>: Organizations use data to gain insights into competitor activities, market trends, and emerging opportunities. Competitive analysis tools provide real-time information on competitor pricing, product features, marketing strategies, and customer feedback.</a:t>
            </a:r>
            <a:endParaRPr lang="vi-VN" dirty="0"/>
          </a:p>
        </p:txBody>
      </p:sp>
    </p:spTree>
    <p:extLst>
      <p:ext uri="{BB962C8B-B14F-4D97-AF65-F5344CB8AC3E}">
        <p14:creationId xmlns:p14="http://schemas.microsoft.com/office/powerpoint/2010/main" val="194347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F1DB-508E-4EB7-BBF5-B94E65178F0B}"/>
              </a:ext>
            </a:extLst>
          </p:cNvPr>
          <p:cNvSpPr>
            <a:spLocks noGrp="1"/>
          </p:cNvSpPr>
          <p:nvPr>
            <p:ph type="title"/>
          </p:nvPr>
        </p:nvSpPr>
        <p:spPr>
          <a:xfrm>
            <a:off x="911352" y="433632"/>
            <a:ext cx="8297380" cy="503486"/>
          </a:xfrm>
        </p:spPr>
        <p:txBody>
          <a:bodyPr/>
          <a:lstStyle/>
          <a:p>
            <a:r>
              <a:rPr lang="vi-VN" dirty="0"/>
              <a:t>2. Data Utilization</a:t>
            </a:r>
          </a:p>
        </p:txBody>
      </p:sp>
      <p:sp>
        <p:nvSpPr>
          <p:cNvPr id="4" name="Slide Number Placeholder 3">
            <a:extLst>
              <a:ext uri="{FF2B5EF4-FFF2-40B4-BE49-F238E27FC236}">
                <a16:creationId xmlns:a16="http://schemas.microsoft.com/office/drawing/2014/main" id="{4D61545E-3EDF-4FE5-BABD-BF28F9E07D94}"/>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8" name="Picture 7" descr="A diagram of a graph&#10;&#10;Description automatically generated with medium confidence">
            <a:extLst>
              <a:ext uri="{FF2B5EF4-FFF2-40B4-BE49-F238E27FC236}">
                <a16:creationId xmlns:a16="http://schemas.microsoft.com/office/drawing/2014/main" id="{378E3436-A601-4DE0-B7ED-8505AE0D2C29}"/>
              </a:ext>
            </a:extLst>
          </p:cNvPr>
          <p:cNvPicPr>
            <a:picLocks noChangeAspect="1"/>
          </p:cNvPicPr>
          <p:nvPr/>
        </p:nvPicPr>
        <p:blipFill rotWithShape="1">
          <a:blip r:embed="rId2"/>
          <a:srcRect t="18007" b="17113"/>
          <a:stretch/>
        </p:blipFill>
        <p:spPr>
          <a:xfrm>
            <a:off x="893064" y="1150070"/>
            <a:ext cx="9144000" cy="4897483"/>
          </a:xfrm>
          <a:prstGeom prst="rect">
            <a:avLst/>
          </a:prstGeom>
        </p:spPr>
      </p:pic>
    </p:spTree>
    <p:extLst>
      <p:ext uri="{BB962C8B-B14F-4D97-AF65-F5344CB8AC3E}">
        <p14:creationId xmlns:p14="http://schemas.microsoft.com/office/powerpoint/2010/main" val="90923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5AD7-37B7-4A79-8AF3-A4D9A1140F1D}"/>
              </a:ext>
            </a:extLst>
          </p:cNvPr>
          <p:cNvSpPr>
            <a:spLocks noGrp="1"/>
          </p:cNvSpPr>
          <p:nvPr>
            <p:ph type="title"/>
          </p:nvPr>
        </p:nvSpPr>
        <p:spPr>
          <a:xfrm>
            <a:off x="496155" y="120637"/>
            <a:ext cx="8297380" cy="609602"/>
          </a:xfrm>
        </p:spPr>
        <p:txBody>
          <a:bodyPr>
            <a:normAutofit/>
          </a:bodyPr>
          <a:lstStyle/>
          <a:p>
            <a:r>
              <a:rPr lang="en-US" dirty="0"/>
              <a:t>3. Tools for Data Manipulation</a:t>
            </a:r>
            <a:endParaRPr lang="vi-VN" dirty="0"/>
          </a:p>
        </p:txBody>
      </p:sp>
      <p:sp>
        <p:nvSpPr>
          <p:cNvPr id="4" name="Slide Number Placeholder 3">
            <a:extLst>
              <a:ext uri="{FF2B5EF4-FFF2-40B4-BE49-F238E27FC236}">
                <a16:creationId xmlns:a16="http://schemas.microsoft.com/office/drawing/2014/main" id="{F40C8F01-60F3-485B-864A-0F9018B50E56}"/>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5" name="TextBox 4">
            <a:extLst>
              <a:ext uri="{FF2B5EF4-FFF2-40B4-BE49-F238E27FC236}">
                <a16:creationId xmlns:a16="http://schemas.microsoft.com/office/drawing/2014/main" id="{406D8E8E-C87E-4291-BFA2-79C4C8FCE7C9}"/>
              </a:ext>
            </a:extLst>
          </p:cNvPr>
          <p:cNvSpPr txBox="1"/>
          <p:nvPr/>
        </p:nvSpPr>
        <p:spPr>
          <a:xfrm>
            <a:off x="355600" y="1007534"/>
            <a:ext cx="9524999" cy="4801314"/>
          </a:xfrm>
          <a:prstGeom prst="rect">
            <a:avLst/>
          </a:prstGeom>
          <a:noFill/>
        </p:spPr>
        <p:txBody>
          <a:bodyPr wrap="square" rtlCol="0">
            <a:spAutoFit/>
          </a:bodyPr>
          <a:lstStyle/>
          <a:p>
            <a:r>
              <a:rPr lang="en-US" dirty="0"/>
              <a:t>- </a:t>
            </a:r>
            <a:r>
              <a:rPr lang="en-US" b="1" dirty="0"/>
              <a:t>Data Integration Tools</a:t>
            </a:r>
            <a:r>
              <a:rPr lang="en-US" dirty="0"/>
              <a:t>: Tools like ETL (Extract, Transform, Load) software help organizations integrate data from multiple sources into a centralized repository. This allows for seamless access and analysis of heterogeneous data.</a:t>
            </a:r>
          </a:p>
          <a:p>
            <a:r>
              <a:rPr lang="en-US" dirty="0"/>
              <a:t>- </a:t>
            </a:r>
            <a:r>
              <a:rPr lang="en-US" b="1" dirty="0"/>
              <a:t>Data Cleaning and Preparation Tools</a:t>
            </a:r>
            <a:r>
              <a:rPr lang="en-US" dirty="0"/>
              <a:t>: Data cleaning tools help organizations identify and correct errors, duplicates, and inconsistencies in the data. These tools automate the process of data cleansing, saving time and ensuring data accuracy.</a:t>
            </a:r>
          </a:p>
          <a:p>
            <a:r>
              <a:rPr lang="en-US" dirty="0"/>
              <a:t>- </a:t>
            </a:r>
            <a:r>
              <a:rPr lang="en-US" b="1" dirty="0"/>
              <a:t>Data Analytics Platforms</a:t>
            </a:r>
            <a:r>
              <a:rPr lang="en-US" dirty="0"/>
              <a:t>: Analytics platforms provide advanced analytical capabilities for exploring, visualizing, and analyzing data. These platforms support a wide range of analytics techniques, including descriptive, diagnostic, predictive, and prescriptive analytics.</a:t>
            </a:r>
          </a:p>
          <a:p>
            <a:r>
              <a:rPr lang="en-US" dirty="0"/>
              <a:t>- </a:t>
            </a:r>
            <a:r>
              <a:rPr lang="en-US" b="1" dirty="0"/>
              <a:t>Business Intelligence (BI) Tools</a:t>
            </a:r>
            <a:r>
              <a:rPr lang="en-US" dirty="0"/>
              <a:t>: BI tools enable organizations to create interactive dashboards, reports, and data visualizations. These tools help stakeholders gain actionable insights from data and monitor key performance indicators (KPIs) in real-time.</a:t>
            </a:r>
          </a:p>
          <a:p>
            <a:r>
              <a:rPr lang="en-US" dirty="0"/>
              <a:t>- </a:t>
            </a:r>
            <a:r>
              <a:rPr lang="en-US" b="1" dirty="0"/>
              <a:t>Machine Learning and AI</a:t>
            </a:r>
            <a:r>
              <a:rPr lang="en-US" dirty="0"/>
              <a:t>: Machine learning algorithms and AI-powered analytics tools help organizations uncover complex patterns and relationships in data. These tools enable predictive modeling, anomaly detection, and automated decision-making based on data-driven insights.</a:t>
            </a:r>
            <a:endParaRPr lang="vi-VN" dirty="0"/>
          </a:p>
        </p:txBody>
      </p:sp>
    </p:spTree>
    <p:extLst>
      <p:ext uri="{BB962C8B-B14F-4D97-AF65-F5344CB8AC3E}">
        <p14:creationId xmlns:p14="http://schemas.microsoft.com/office/powerpoint/2010/main" val="232344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12E7-57B3-4A6D-95D7-95D4AF007816}"/>
              </a:ext>
            </a:extLst>
          </p:cNvPr>
          <p:cNvSpPr>
            <a:spLocks noGrp="1"/>
          </p:cNvSpPr>
          <p:nvPr>
            <p:ph type="title"/>
          </p:nvPr>
        </p:nvSpPr>
        <p:spPr>
          <a:xfrm>
            <a:off x="416459" y="470780"/>
            <a:ext cx="11036175" cy="493685"/>
          </a:xfrm>
        </p:spPr>
        <p:txBody>
          <a:bodyPr/>
          <a:lstStyle/>
          <a:p>
            <a:pPr algn="ctr"/>
            <a:r>
              <a:rPr lang="en-US" dirty="0"/>
              <a:t>Some Tools for Data Manipulation</a:t>
            </a:r>
            <a:endParaRPr lang="vi-VN" dirty="0"/>
          </a:p>
        </p:txBody>
      </p:sp>
      <p:sp>
        <p:nvSpPr>
          <p:cNvPr id="4" name="Slide Number Placeholder 3">
            <a:extLst>
              <a:ext uri="{FF2B5EF4-FFF2-40B4-BE49-F238E27FC236}">
                <a16:creationId xmlns:a16="http://schemas.microsoft.com/office/drawing/2014/main" id="{922825C0-0EE3-4FCF-B477-2CA063F9EACB}"/>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6" name="Picture 5" descr="A diagram of data analysis tools&#10;&#10;Description automatically generated">
            <a:extLst>
              <a:ext uri="{FF2B5EF4-FFF2-40B4-BE49-F238E27FC236}">
                <a16:creationId xmlns:a16="http://schemas.microsoft.com/office/drawing/2014/main" id="{BA59012B-303F-4DB0-9E98-4E7870534F5E}"/>
              </a:ext>
            </a:extLst>
          </p:cNvPr>
          <p:cNvPicPr>
            <a:picLocks noChangeAspect="1"/>
          </p:cNvPicPr>
          <p:nvPr/>
        </p:nvPicPr>
        <p:blipFill>
          <a:blip r:embed="rId2"/>
          <a:stretch>
            <a:fillRect/>
          </a:stretch>
        </p:blipFill>
        <p:spPr>
          <a:xfrm>
            <a:off x="1529093" y="1224293"/>
            <a:ext cx="8572500" cy="4762500"/>
          </a:xfrm>
          <a:prstGeom prst="rect">
            <a:avLst/>
          </a:prstGeom>
        </p:spPr>
      </p:pic>
    </p:spTree>
    <p:extLst>
      <p:ext uri="{BB962C8B-B14F-4D97-AF65-F5344CB8AC3E}">
        <p14:creationId xmlns:p14="http://schemas.microsoft.com/office/powerpoint/2010/main" val="139015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606582" y="832919"/>
            <a:ext cx="7402129" cy="1775216"/>
          </a:xfrm>
        </p:spPr>
        <p:txBody>
          <a:bodyPr>
            <a:normAutofit/>
          </a:bodyPr>
          <a:lstStyle/>
          <a:p>
            <a:r>
              <a:rPr lang="en-US" sz="2800" b="1" dirty="0"/>
              <a:t>M1: ASSESS THE VALUE OF DATA AND INFORMATION TO INDIVIDUALS AND ORGANIZATIONS IN RELATION TO REAL-WORLD BUSINESS PROCESSES</a:t>
            </a:r>
            <a:endParaRPr lang="en-US" sz="2800" dirty="0"/>
          </a:p>
        </p:txBody>
      </p:sp>
    </p:spTree>
    <p:extLst>
      <p:ext uri="{BB962C8B-B14F-4D97-AF65-F5344CB8AC3E}">
        <p14:creationId xmlns:p14="http://schemas.microsoft.com/office/powerpoint/2010/main" val="3493061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309033" y="140252"/>
            <a:ext cx="11573933" cy="1326514"/>
          </a:xfrm>
        </p:spPr>
        <p:txBody>
          <a:bodyPr/>
          <a:lstStyle/>
          <a:p>
            <a:r>
              <a:rPr lang="en-US" b="1" dirty="0"/>
              <a:t>M1: ASSESS THE VALUE OF DATA AND INFORMATION TO INDIVIDUALS AND ORGANIZATIONS IN RELATION TO REAL-WORLD BUSINESS PROCESSES</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584201" y="1676399"/>
            <a:ext cx="10730970" cy="4826001"/>
          </a:xfrm>
        </p:spPr>
        <p:txBody>
          <a:bodyPr>
            <a:normAutofit fontScale="92500" lnSpcReduction="20000"/>
          </a:bodyPr>
          <a:lstStyle/>
          <a:p>
            <a:r>
              <a:rPr lang="en-US" dirty="0"/>
              <a:t>Data and information are invaluable assets that empower individuals and organizations to optimize business processes, enhance customer experiences, drive innovation, manage risks, gain competitive advantage, and achieve sustainable growth in today's rapidly evolving business environment. </a:t>
            </a:r>
          </a:p>
          <a:p>
            <a:r>
              <a:rPr lang="en-US" dirty="0"/>
              <a:t>The value of data and information to both individuals and organizations in real-world business processes cannot be overstated. Here's a comprehensive assessment of their value: </a:t>
            </a:r>
          </a:p>
          <a:p>
            <a:r>
              <a:rPr lang="en-US" b="1" dirty="0"/>
              <a:t>1. Informed Decision-Making</a:t>
            </a:r>
          </a:p>
          <a:p>
            <a:r>
              <a:rPr lang="en-US" b="1" dirty="0"/>
              <a:t>2. Operational Efficiency</a:t>
            </a:r>
          </a:p>
          <a:p>
            <a:r>
              <a:rPr lang="en-US" b="1" dirty="0"/>
              <a:t>3. Customer Insights and Personalization</a:t>
            </a:r>
          </a:p>
          <a:p>
            <a:r>
              <a:rPr lang="en-US" b="1" dirty="0"/>
              <a:t>4. Innovation and Product Development</a:t>
            </a:r>
          </a:p>
          <a:p>
            <a:r>
              <a:rPr lang="en-US" b="1" dirty="0"/>
              <a:t>5. Risk Management and Compliance</a:t>
            </a:r>
          </a:p>
          <a:p>
            <a:r>
              <a:rPr lang="en-US" b="1" dirty="0"/>
              <a:t>6. Competitive Advantage</a:t>
            </a:r>
          </a:p>
          <a:p>
            <a:r>
              <a:rPr lang="en-US" b="1" dirty="0"/>
              <a:t>7. Revenue Growth and Business Expansion</a:t>
            </a:r>
          </a:p>
          <a:p>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1. Informed Decision-Making</a:t>
            </a:r>
          </a:p>
        </p:txBody>
      </p:sp>
      <p:sp>
        <p:nvSpPr>
          <p:cNvPr id="4" name="Content Placeholder 3">
            <a:extLst>
              <a:ext uri="{FF2B5EF4-FFF2-40B4-BE49-F238E27FC236}">
                <a16:creationId xmlns:a16="http://schemas.microsoft.com/office/drawing/2014/main" id="{8D97CD95-A6D1-C7C3-F7D9-C0AB6438B279}"/>
              </a:ext>
            </a:extLst>
          </p:cNvPr>
          <p:cNvSpPr>
            <a:spLocks noGrp="1"/>
          </p:cNvSpPr>
          <p:nvPr>
            <p:ph sz="quarter" idx="13"/>
          </p:nvPr>
        </p:nvSpPr>
        <p:spPr>
          <a:xfrm>
            <a:off x="1047672" y="1865015"/>
            <a:ext cx="3823092" cy="3823596"/>
          </a:xfrm>
        </p:spPr>
        <p:txBody>
          <a:bodyPr>
            <a:normAutofit lnSpcReduction="10000"/>
          </a:bodyPr>
          <a:lstStyle/>
          <a:p>
            <a:pPr marL="0" indent="0">
              <a:buNone/>
            </a:pPr>
            <a:r>
              <a:rPr lang="en-US" dirty="0"/>
              <a:t>Data and information provide the foundation for informed decision-making at all levels of an organization. Whether it's executives strategizing for the future, managers optimizing operations, or frontline employees interacting with customers, access to relevant data enables individuals to make smarter, more effective decisions that drive business success.</a:t>
            </a:r>
          </a:p>
        </p:txBody>
      </p:sp>
      <p:pic>
        <p:nvPicPr>
          <p:cNvPr id="5" name="Content Placeholder 4" descr="A yellow triangle with green text on it&#10;&#10;Description automatically generated">
            <a:extLst>
              <a:ext uri="{FF2B5EF4-FFF2-40B4-BE49-F238E27FC236}">
                <a16:creationId xmlns:a16="http://schemas.microsoft.com/office/drawing/2014/main" id="{26FA1FD3-D375-4866-A9E4-D79097BBE9E0}"/>
              </a:ext>
            </a:extLst>
          </p:cNvPr>
          <p:cNvPicPr>
            <a:picLocks noGrp="1" noChangeAspect="1"/>
          </p:cNvPicPr>
          <p:nvPr>
            <p:ph sz="quarter" idx="14"/>
          </p:nvPr>
        </p:nvPicPr>
        <p:blipFill>
          <a:blip r:embed="rId2"/>
          <a:stretch>
            <a:fillRect/>
          </a:stretch>
        </p:blipFill>
        <p:spPr>
          <a:xfrm>
            <a:off x="6231677" y="1783534"/>
            <a:ext cx="4994619" cy="3905077"/>
          </a:xfrm>
        </p:spPr>
      </p:pic>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81220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296333" y="2463799"/>
            <a:ext cx="7128934" cy="1510115"/>
          </a:xfrm>
        </p:spPr>
        <p:txBody>
          <a:bodyPr>
            <a:normAutofit/>
          </a:bodyPr>
          <a:lstStyle/>
          <a:p>
            <a:r>
              <a:rPr lang="en-US" sz="2400" b="1" dirty="0"/>
              <a:t>P1: DISCUSS HOW DATA AND INFORMATION SUPPORT BUSINESS PROCESSES, INCLUDING THE VALUE THEY BRING TO THE ORGANIZATION.</a:t>
            </a:r>
          </a:p>
        </p:txBody>
      </p:sp>
      <p:pic>
        <p:nvPicPr>
          <p:cNvPr id="5" name="Picture Placeholder 4" descr="A hand touching a screen&#10;&#10;Description automatically generated">
            <a:extLst>
              <a:ext uri="{FF2B5EF4-FFF2-40B4-BE49-F238E27FC236}">
                <a16:creationId xmlns:a16="http://schemas.microsoft.com/office/drawing/2014/main" id="{400CF2AD-D4E4-476D-8A9A-D001EFB8CCAF}"/>
              </a:ext>
            </a:extLst>
          </p:cNvPr>
          <p:cNvPicPr>
            <a:picLocks noGrp="1" noChangeAspect="1"/>
          </p:cNvPicPr>
          <p:nvPr>
            <p:ph type="pic" sz="quarter" idx="10"/>
          </p:nvPr>
        </p:nvPicPr>
        <p:blipFill rotWithShape="1">
          <a:blip r:embed="rId2"/>
          <a:srcRect l="44736" r="6066"/>
          <a:stretch/>
        </p:blipFill>
        <p:spPr>
          <a:xfrm>
            <a:off x="7610475" y="0"/>
            <a:ext cx="4581525" cy="6602413"/>
          </a:xfrm>
        </p:spPr>
      </p:pic>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318-89E2-4930-BA5B-1B27A3804BFC}"/>
              </a:ext>
            </a:extLst>
          </p:cNvPr>
          <p:cNvSpPr>
            <a:spLocks noGrp="1"/>
          </p:cNvSpPr>
          <p:nvPr>
            <p:ph type="title"/>
          </p:nvPr>
        </p:nvSpPr>
        <p:spPr>
          <a:xfrm>
            <a:off x="893064" y="72518"/>
            <a:ext cx="10405174" cy="1118467"/>
          </a:xfrm>
        </p:spPr>
        <p:txBody>
          <a:bodyPr/>
          <a:lstStyle/>
          <a:p>
            <a:r>
              <a:rPr lang="en-US" dirty="0"/>
              <a:t>2. Operational Efficiency</a:t>
            </a:r>
            <a:br>
              <a:rPr lang="en-US" dirty="0"/>
            </a:br>
            <a:endParaRPr lang="vi-VN" dirty="0"/>
          </a:p>
        </p:txBody>
      </p:sp>
      <p:sp>
        <p:nvSpPr>
          <p:cNvPr id="3" name="Content Placeholder 2">
            <a:extLst>
              <a:ext uri="{FF2B5EF4-FFF2-40B4-BE49-F238E27FC236}">
                <a16:creationId xmlns:a16="http://schemas.microsoft.com/office/drawing/2014/main" id="{43EE48D2-49B2-43B5-974B-AC496215E472}"/>
              </a:ext>
            </a:extLst>
          </p:cNvPr>
          <p:cNvSpPr>
            <a:spLocks noGrp="1"/>
          </p:cNvSpPr>
          <p:nvPr>
            <p:ph sz="quarter" idx="13"/>
          </p:nvPr>
        </p:nvSpPr>
        <p:spPr>
          <a:xfrm>
            <a:off x="893064" y="1601155"/>
            <a:ext cx="3687664" cy="4084469"/>
          </a:xfrm>
        </p:spPr>
        <p:txBody>
          <a:bodyPr>
            <a:normAutofit/>
          </a:bodyPr>
          <a:lstStyle/>
          <a:p>
            <a:pPr marL="0" indent="0">
              <a:buNone/>
            </a:pPr>
            <a:r>
              <a:rPr lang="en-US" dirty="0"/>
              <a:t>Data and information help streamline business processes and improve operational efficiency. By analyzing data on workflow performance, resource utilization, and bottlenecks, organizations can identify areas for optimization, automate repetitive tasks, and allocate resources more effectively, leading to cost savings and productivity gains.</a:t>
            </a:r>
            <a:endParaRPr lang="vi-VN" dirty="0"/>
          </a:p>
        </p:txBody>
      </p:sp>
      <p:pic>
        <p:nvPicPr>
          <p:cNvPr id="7" name="Content Placeholder 6" descr="A diagram of several icons&#10;&#10;Description automatically generated with medium confidence">
            <a:extLst>
              <a:ext uri="{FF2B5EF4-FFF2-40B4-BE49-F238E27FC236}">
                <a16:creationId xmlns:a16="http://schemas.microsoft.com/office/drawing/2014/main" id="{AE8D3A90-2D1C-4655-98E9-511AAF00614B}"/>
              </a:ext>
            </a:extLst>
          </p:cNvPr>
          <p:cNvPicPr>
            <a:picLocks noGrp="1" noChangeAspect="1"/>
          </p:cNvPicPr>
          <p:nvPr>
            <p:ph sz="quarter" idx="14"/>
          </p:nvPr>
        </p:nvPicPr>
        <p:blipFill>
          <a:blip r:embed="rId2"/>
          <a:stretch>
            <a:fillRect/>
          </a:stretch>
        </p:blipFill>
        <p:spPr>
          <a:xfrm>
            <a:off x="5025192" y="1601155"/>
            <a:ext cx="6595784" cy="4006390"/>
          </a:xfrm>
        </p:spPr>
      </p:pic>
      <p:sp>
        <p:nvSpPr>
          <p:cNvPr id="5" name="Slide Number Placeholder 4">
            <a:extLst>
              <a:ext uri="{FF2B5EF4-FFF2-40B4-BE49-F238E27FC236}">
                <a16:creationId xmlns:a16="http://schemas.microsoft.com/office/drawing/2014/main" id="{5381D072-54EC-4286-9CAE-4DB13D39C857}"/>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607866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7E54-BBE1-4E69-AF1F-90AB924380E8}"/>
              </a:ext>
            </a:extLst>
          </p:cNvPr>
          <p:cNvSpPr>
            <a:spLocks noGrp="1"/>
          </p:cNvSpPr>
          <p:nvPr>
            <p:ph type="title"/>
          </p:nvPr>
        </p:nvSpPr>
        <p:spPr/>
        <p:txBody>
          <a:bodyPr/>
          <a:lstStyle/>
          <a:p>
            <a:r>
              <a:rPr lang="en-US" dirty="0"/>
              <a:t>3. Customer Insights and Personalization</a:t>
            </a:r>
            <a:br>
              <a:rPr lang="en-US" dirty="0"/>
            </a:br>
            <a:endParaRPr lang="vi-VN" dirty="0"/>
          </a:p>
        </p:txBody>
      </p:sp>
      <p:sp>
        <p:nvSpPr>
          <p:cNvPr id="3" name="Content Placeholder 2">
            <a:extLst>
              <a:ext uri="{FF2B5EF4-FFF2-40B4-BE49-F238E27FC236}">
                <a16:creationId xmlns:a16="http://schemas.microsoft.com/office/drawing/2014/main" id="{EA6CBEC4-F383-4AF3-8CE1-C79396B1197A}"/>
              </a:ext>
            </a:extLst>
          </p:cNvPr>
          <p:cNvSpPr>
            <a:spLocks noGrp="1"/>
          </p:cNvSpPr>
          <p:nvPr>
            <p:ph sz="quarter" idx="13"/>
          </p:nvPr>
        </p:nvSpPr>
        <p:spPr/>
        <p:txBody>
          <a:bodyPr>
            <a:normAutofit fontScale="92500" lnSpcReduction="20000"/>
          </a:bodyPr>
          <a:lstStyle/>
          <a:p>
            <a:pPr marL="0" indent="0">
              <a:buNone/>
            </a:pPr>
            <a:r>
              <a:rPr lang="en-US" dirty="0"/>
              <a:t>Data and information allow organizations to gain deep insights into customer behavior, preferences, and needs. By analyzing customer data from various sources, including transactions, interactions, and feedback, businesses can tailor their products, services, and marketing efforts to better meet individual customer needs, enhancing customer satisfaction and loyalty.</a:t>
            </a:r>
            <a:endParaRPr lang="vi-VN" dirty="0"/>
          </a:p>
        </p:txBody>
      </p:sp>
      <p:pic>
        <p:nvPicPr>
          <p:cNvPr id="7" name="Content Placeholder 6" descr="A close up of a piece of food&#10;&#10;Description automatically generated">
            <a:extLst>
              <a:ext uri="{FF2B5EF4-FFF2-40B4-BE49-F238E27FC236}">
                <a16:creationId xmlns:a16="http://schemas.microsoft.com/office/drawing/2014/main" id="{F105CBB0-1566-4A8F-81F7-4100F7BDA423}"/>
              </a:ext>
            </a:extLst>
          </p:cNvPr>
          <p:cNvPicPr>
            <a:picLocks noGrp="1" noChangeAspect="1"/>
          </p:cNvPicPr>
          <p:nvPr>
            <p:ph sz="quarter" idx="14"/>
          </p:nvPr>
        </p:nvPicPr>
        <p:blipFill>
          <a:blip r:embed="rId2"/>
          <a:stretch>
            <a:fillRect/>
          </a:stretch>
        </p:blipFill>
        <p:spPr>
          <a:xfrm>
            <a:off x="4702453" y="1878122"/>
            <a:ext cx="6595784" cy="3882916"/>
          </a:xfrm>
        </p:spPr>
      </p:pic>
      <p:sp>
        <p:nvSpPr>
          <p:cNvPr id="5" name="Slide Number Placeholder 4">
            <a:extLst>
              <a:ext uri="{FF2B5EF4-FFF2-40B4-BE49-F238E27FC236}">
                <a16:creationId xmlns:a16="http://schemas.microsoft.com/office/drawing/2014/main" id="{008C66C8-BAB5-4CC0-990E-254B360FE0B9}"/>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53919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B70A-2BA4-48D7-9FCD-F89A3EA78190}"/>
              </a:ext>
            </a:extLst>
          </p:cNvPr>
          <p:cNvSpPr>
            <a:spLocks noGrp="1"/>
          </p:cNvSpPr>
          <p:nvPr>
            <p:ph type="title"/>
          </p:nvPr>
        </p:nvSpPr>
        <p:spPr/>
        <p:txBody>
          <a:bodyPr/>
          <a:lstStyle/>
          <a:p>
            <a:r>
              <a:rPr lang="en-US" dirty="0"/>
              <a:t>4. Innovation and Product Development</a:t>
            </a:r>
            <a:br>
              <a:rPr lang="en-US" dirty="0"/>
            </a:br>
            <a:endParaRPr lang="vi-VN" dirty="0"/>
          </a:p>
        </p:txBody>
      </p:sp>
      <p:sp>
        <p:nvSpPr>
          <p:cNvPr id="3" name="Content Placeholder 2">
            <a:extLst>
              <a:ext uri="{FF2B5EF4-FFF2-40B4-BE49-F238E27FC236}">
                <a16:creationId xmlns:a16="http://schemas.microsoft.com/office/drawing/2014/main" id="{4CFE0432-59AD-4858-810C-9DA90C9E9FBD}"/>
              </a:ext>
            </a:extLst>
          </p:cNvPr>
          <p:cNvSpPr>
            <a:spLocks noGrp="1"/>
          </p:cNvSpPr>
          <p:nvPr>
            <p:ph sz="quarter" idx="13"/>
          </p:nvPr>
        </p:nvSpPr>
        <p:spPr>
          <a:xfrm>
            <a:off x="911352" y="1729534"/>
            <a:ext cx="3570294" cy="3846640"/>
          </a:xfrm>
        </p:spPr>
        <p:txBody>
          <a:bodyPr>
            <a:normAutofit lnSpcReduction="10000"/>
          </a:bodyPr>
          <a:lstStyle/>
          <a:p>
            <a:pPr marL="0" indent="0">
              <a:buNone/>
            </a:pPr>
            <a:r>
              <a:rPr lang="en-US" dirty="0"/>
              <a:t>Data-driven insights drive innovation and inform product development strategies. By analyzing market trends, competitor offerings, and customer feedback, organizations can identify gaps in the market and develop innovative solutions that address unmet needs, driving competitive differentiation and fostering business growth.</a:t>
            </a:r>
            <a:endParaRPr lang="vi-VN" dirty="0"/>
          </a:p>
        </p:txBody>
      </p:sp>
      <p:pic>
        <p:nvPicPr>
          <p:cNvPr id="7" name="Content Placeholder 6" descr="Diagram of a diagram of innovation and development&#10;&#10;Description automatically generated">
            <a:extLst>
              <a:ext uri="{FF2B5EF4-FFF2-40B4-BE49-F238E27FC236}">
                <a16:creationId xmlns:a16="http://schemas.microsoft.com/office/drawing/2014/main" id="{E54D9501-6451-43AA-9F8A-082A3BF1224E}"/>
              </a:ext>
            </a:extLst>
          </p:cNvPr>
          <p:cNvPicPr>
            <a:picLocks noGrp="1" noChangeAspect="1"/>
          </p:cNvPicPr>
          <p:nvPr>
            <p:ph sz="quarter" idx="14"/>
          </p:nvPr>
        </p:nvPicPr>
        <p:blipFill>
          <a:blip r:embed="rId2"/>
          <a:stretch>
            <a:fillRect/>
          </a:stretch>
        </p:blipFill>
        <p:spPr>
          <a:xfrm>
            <a:off x="4872256" y="1729534"/>
            <a:ext cx="6425982" cy="3687763"/>
          </a:xfrm>
        </p:spPr>
      </p:pic>
      <p:sp>
        <p:nvSpPr>
          <p:cNvPr id="5" name="Slide Number Placeholder 4">
            <a:extLst>
              <a:ext uri="{FF2B5EF4-FFF2-40B4-BE49-F238E27FC236}">
                <a16:creationId xmlns:a16="http://schemas.microsoft.com/office/drawing/2014/main" id="{31A031B0-B60F-4439-9F5E-123865836030}"/>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707709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FE8B-08D6-487E-8B74-B0820AC26A44}"/>
              </a:ext>
            </a:extLst>
          </p:cNvPr>
          <p:cNvSpPr>
            <a:spLocks noGrp="1"/>
          </p:cNvSpPr>
          <p:nvPr>
            <p:ph type="title"/>
          </p:nvPr>
        </p:nvSpPr>
        <p:spPr>
          <a:xfrm>
            <a:off x="606582" y="181069"/>
            <a:ext cx="10405174" cy="665701"/>
          </a:xfrm>
        </p:spPr>
        <p:txBody>
          <a:bodyPr/>
          <a:lstStyle/>
          <a:p>
            <a:r>
              <a:rPr lang="en-US" dirty="0"/>
              <a:t>5. Risk Management and Compliance</a:t>
            </a:r>
            <a:endParaRPr lang="vi-VN" dirty="0"/>
          </a:p>
        </p:txBody>
      </p:sp>
      <p:sp>
        <p:nvSpPr>
          <p:cNvPr id="3" name="Content Placeholder 2">
            <a:extLst>
              <a:ext uri="{FF2B5EF4-FFF2-40B4-BE49-F238E27FC236}">
                <a16:creationId xmlns:a16="http://schemas.microsoft.com/office/drawing/2014/main" id="{495513BA-D994-46CB-9DC9-D23A5BFE2EFE}"/>
              </a:ext>
            </a:extLst>
          </p:cNvPr>
          <p:cNvSpPr>
            <a:spLocks noGrp="1"/>
          </p:cNvSpPr>
          <p:nvPr>
            <p:ph sz="quarter" idx="13"/>
          </p:nvPr>
        </p:nvSpPr>
        <p:spPr>
          <a:xfrm>
            <a:off x="606582" y="1484978"/>
            <a:ext cx="3467533" cy="4395185"/>
          </a:xfrm>
        </p:spPr>
        <p:txBody>
          <a:bodyPr>
            <a:normAutofit/>
          </a:bodyPr>
          <a:lstStyle/>
          <a:p>
            <a:pPr marL="0" indent="0">
              <a:buNone/>
            </a:pPr>
            <a:r>
              <a:rPr lang="en-US" dirty="0"/>
              <a:t>Data and information are essential for identifying, assessing, and mitigating risks within organizations. Whether it's financial risks, cybersecurity threats, or regulatory compliance requirements, access to timely and accurate data enables organizations to proactively manage risks, protect assets, and ensure compliance with relevant laws and regulations.</a:t>
            </a:r>
            <a:endParaRPr lang="vi-VN" dirty="0"/>
          </a:p>
        </p:txBody>
      </p:sp>
      <p:pic>
        <p:nvPicPr>
          <p:cNvPr id="7" name="Content Placeholder 6" descr="A person touching a screen with icons&#10;&#10;Description automatically generated">
            <a:extLst>
              <a:ext uri="{FF2B5EF4-FFF2-40B4-BE49-F238E27FC236}">
                <a16:creationId xmlns:a16="http://schemas.microsoft.com/office/drawing/2014/main" id="{1D22D3E0-D1B7-4324-92B9-FE2405A171D2}"/>
              </a:ext>
            </a:extLst>
          </p:cNvPr>
          <p:cNvPicPr>
            <a:picLocks noGrp="1" noChangeAspect="1"/>
          </p:cNvPicPr>
          <p:nvPr>
            <p:ph sz="quarter" idx="14"/>
          </p:nvPr>
        </p:nvPicPr>
        <p:blipFill>
          <a:blip r:embed="rId2"/>
          <a:stretch>
            <a:fillRect/>
          </a:stretch>
        </p:blipFill>
        <p:spPr>
          <a:xfrm>
            <a:off x="4424499" y="1484978"/>
            <a:ext cx="7453648" cy="4273026"/>
          </a:xfrm>
        </p:spPr>
      </p:pic>
      <p:sp>
        <p:nvSpPr>
          <p:cNvPr id="5" name="Slide Number Placeholder 4">
            <a:extLst>
              <a:ext uri="{FF2B5EF4-FFF2-40B4-BE49-F238E27FC236}">
                <a16:creationId xmlns:a16="http://schemas.microsoft.com/office/drawing/2014/main" id="{D1DF919D-5DEF-484D-B630-3B1255A00B0F}"/>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195302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7E54-BBE1-4E69-AF1F-90AB924380E8}"/>
              </a:ext>
            </a:extLst>
          </p:cNvPr>
          <p:cNvSpPr>
            <a:spLocks noGrp="1"/>
          </p:cNvSpPr>
          <p:nvPr>
            <p:ph type="title"/>
          </p:nvPr>
        </p:nvSpPr>
        <p:spPr/>
        <p:txBody>
          <a:bodyPr/>
          <a:lstStyle/>
          <a:p>
            <a:r>
              <a:rPr lang="en-US" dirty="0"/>
              <a:t>6. Competitive Advantage</a:t>
            </a:r>
            <a:br>
              <a:rPr lang="en-US" dirty="0"/>
            </a:br>
            <a:endParaRPr lang="vi-VN" dirty="0"/>
          </a:p>
        </p:txBody>
      </p:sp>
      <p:sp>
        <p:nvSpPr>
          <p:cNvPr id="3" name="Content Placeholder 2">
            <a:extLst>
              <a:ext uri="{FF2B5EF4-FFF2-40B4-BE49-F238E27FC236}">
                <a16:creationId xmlns:a16="http://schemas.microsoft.com/office/drawing/2014/main" id="{EA6CBEC4-F383-4AF3-8CE1-C79396B1197A}"/>
              </a:ext>
            </a:extLst>
          </p:cNvPr>
          <p:cNvSpPr>
            <a:spLocks noGrp="1"/>
          </p:cNvSpPr>
          <p:nvPr>
            <p:ph sz="quarter" idx="13"/>
          </p:nvPr>
        </p:nvSpPr>
        <p:spPr>
          <a:xfrm>
            <a:off x="398352" y="1557604"/>
            <a:ext cx="3920151" cy="4540041"/>
          </a:xfrm>
        </p:spPr>
        <p:txBody>
          <a:bodyPr>
            <a:normAutofit lnSpcReduction="10000"/>
          </a:bodyPr>
          <a:lstStyle/>
          <a:p>
            <a:pPr marL="0" indent="0">
              <a:buNone/>
            </a:pPr>
            <a:r>
              <a:rPr lang="en-US" dirty="0"/>
              <a:t>In today's competitive business landscape, organizations that effectively leverage data and information gain a significant competitive advantage. By harnessing advanced analytics, machine learning, and artificial intelligence technologies, businesses can gain deeper insights into market dynamics, competitor strategies, and customer preferences, enabling them to make faster, more informed decisions and stay ahead of the competition.</a:t>
            </a:r>
            <a:endParaRPr lang="vi-VN" dirty="0"/>
          </a:p>
        </p:txBody>
      </p:sp>
      <p:pic>
        <p:nvPicPr>
          <p:cNvPr id="7" name="Content Placeholder 6" descr="A diagram of a competitive advantage&#10;&#10;Description automatically generated">
            <a:extLst>
              <a:ext uri="{FF2B5EF4-FFF2-40B4-BE49-F238E27FC236}">
                <a16:creationId xmlns:a16="http://schemas.microsoft.com/office/drawing/2014/main" id="{79F9ADE9-0786-4AD5-8EE9-552403BAF71F}"/>
              </a:ext>
            </a:extLst>
          </p:cNvPr>
          <p:cNvPicPr>
            <a:picLocks noGrp="1" noChangeAspect="1"/>
          </p:cNvPicPr>
          <p:nvPr>
            <p:ph sz="quarter" idx="14"/>
          </p:nvPr>
        </p:nvPicPr>
        <p:blipFill>
          <a:blip r:embed="rId2"/>
          <a:stretch>
            <a:fillRect/>
          </a:stretch>
        </p:blipFill>
        <p:spPr>
          <a:xfrm>
            <a:off x="4588835" y="1706253"/>
            <a:ext cx="6946513" cy="4167908"/>
          </a:xfrm>
        </p:spPr>
      </p:pic>
      <p:sp>
        <p:nvSpPr>
          <p:cNvPr id="5" name="Slide Number Placeholder 4">
            <a:extLst>
              <a:ext uri="{FF2B5EF4-FFF2-40B4-BE49-F238E27FC236}">
                <a16:creationId xmlns:a16="http://schemas.microsoft.com/office/drawing/2014/main" id="{008C66C8-BAB5-4CC0-990E-254B360FE0B9}"/>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364657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3064" y="72518"/>
            <a:ext cx="10405174" cy="1326514"/>
          </a:xfrm>
        </p:spPr>
        <p:txBody>
          <a:bodyPr anchor="b">
            <a:normAutofit/>
          </a:bodyPr>
          <a:lstStyle/>
          <a:p>
            <a:r>
              <a:rPr lang="en-US" dirty="0"/>
              <a:t>7. Revenue Growth and Business Expansion</a:t>
            </a:r>
          </a:p>
        </p:txBody>
      </p:sp>
      <p:sp>
        <p:nvSpPr>
          <p:cNvPr id="3" name="Text Placeholder 2">
            <a:extLst>
              <a:ext uri="{FF2B5EF4-FFF2-40B4-BE49-F238E27FC236}">
                <a16:creationId xmlns:a16="http://schemas.microsoft.com/office/drawing/2014/main" id="{681FD557-D53B-0844-8823-CB23872487AF}"/>
              </a:ext>
            </a:extLst>
          </p:cNvPr>
          <p:cNvSpPr>
            <a:spLocks noGrp="1"/>
          </p:cNvSpPr>
          <p:nvPr>
            <p:ph sz="quarter" idx="13"/>
          </p:nvPr>
        </p:nvSpPr>
        <p:spPr>
          <a:xfrm>
            <a:off x="911352" y="1667343"/>
            <a:ext cx="5045828" cy="4416585"/>
          </a:xfrm>
        </p:spPr>
        <p:txBody>
          <a:bodyPr>
            <a:noAutofit/>
          </a:bodyPr>
          <a:lstStyle/>
          <a:p>
            <a:pPr marL="0" indent="0">
              <a:lnSpc>
                <a:spcPct val="90000"/>
              </a:lnSpc>
              <a:buNone/>
            </a:pPr>
            <a:r>
              <a:rPr lang="en-US" sz="2400" dirty="0"/>
              <a:t>Data and information drive revenue growth and support business expansion initiatives. By identifying new market opportunities, optimizing pricing strategies, and targeting high-value customer segments, organizations can drive sales growth, expand their market presence, and increase profitability, fueling long-term business success and sustainability.</a:t>
            </a:r>
          </a:p>
        </p:txBody>
      </p:sp>
      <p:pic>
        <p:nvPicPr>
          <p:cNvPr id="9" name="Content Placeholder 8" descr="A circular diagram of marketing&#10;&#10;Description automatically generated">
            <a:extLst>
              <a:ext uri="{FF2B5EF4-FFF2-40B4-BE49-F238E27FC236}">
                <a16:creationId xmlns:a16="http://schemas.microsoft.com/office/drawing/2014/main" id="{C97C5FDC-B5BF-4F3C-939B-E036EEB39C05}"/>
              </a:ext>
            </a:extLst>
          </p:cNvPr>
          <p:cNvPicPr>
            <a:picLocks noGrp="1" noChangeAspect="1"/>
          </p:cNvPicPr>
          <p:nvPr>
            <p:ph sz="quarter" idx="14"/>
          </p:nvPr>
        </p:nvPicPr>
        <p:blipFill>
          <a:blip r:embed="rId2"/>
          <a:stretch>
            <a:fillRect/>
          </a:stretch>
        </p:blipFill>
        <p:spPr>
          <a:xfrm>
            <a:off x="7070967" y="1674133"/>
            <a:ext cx="4209681" cy="4093915"/>
          </a:xfrm>
          <a:noFill/>
        </p:spPr>
      </p:pic>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35</a:t>
            </a:fld>
            <a:endParaRPr lang="en-US"/>
          </a:p>
        </p:txBody>
      </p:sp>
    </p:spTree>
    <p:extLst>
      <p:ext uri="{BB962C8B-B14F-4D97-AF65-F5344CB8AC3E}">
        <p14:creationId xmlns:p14="http://schemas.microsoft.com/office/powerpoint/2010/main" val="311926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9E1C-3D36-4F5C-ABAA-9F4EFC1F2649}"/>
              </a:ext>
            </a:extLst>
          </p:cNvPr>
          <p:cNvSpPr>
            <a:spLocks noGrp="1"/>
          </p:cNvSpPr>
          <p:nvPr>
            <p:ph type="title"/>
          </p:nvPr>
        </p:nvSpPr>
        <p:spPr>
          <a:xfrm>
            <a:off x="387927" y="777633"/>
            <a:ext cx="11628582" cy="1143554"/>
          </a:xfrm>
        </p:spPr>
        <p:txBody>
          <a:bodyPr anchor="b">
            <a:normAutofit/>
          </a:bodyPr>
          <a:lstStyle/>
          <a:p>
            <a:pPr algn="ctr"/>
            <a:r>
              <a:rPr lang="en-US" sz="3600" b="0" i="0" dirty="0">
                <a:effectLst/>
              </a:rPr>
              <a:t>Thank you for</a:t>
            </a:r>
            <a:br>
              <a:rPr lang="en-US" sz="3600" b="0" i="0" dirty="0">
                <a:effectLst/>
              </a:rPr>
            </a:br>
            <a:r>
              <a:rPr lang="en-US" sz="3600" b="0" i="0" dirty="0">
                <a:effectLst/>
              </a:rPr>
              <a:t> </a:t>
            </a:r>
            <a:r>
              <a:rPr lang="en-US" sz="3600" b="0" i="0" dirty="0" err="1">
                <a:effectLst/>
              </a:rPr>
              <a:t>WAtching</a:t>
            </a:r>
            <a:r>
              <a:rPr lang="en-US" sz="3600" b="0" i="0" dirty="0">
                <a:effectLst/>
              </a:rPr>
              <a:t> And Listening to</a:t>
            </a:r>
            <a:r>
              <a:rPr lang="vi-VN" sz="3600" b="0" i="0" dirty="0">
                <a:effectLst/>
              </a:rPr>
              <a:t> my presentation</a:t>
            </a:r>
            <a:endParaRPr lang="vi-VN" sz="3600" dirty="0"/>
          </a:p>
        </p:txBody>
      </p:sp>
      <p:pic>
        <p:nvPicPr>
          <p:cNvPr id="9" name="Content Placeholder 8" descr="A cartoon cat holding a balloon&#10;&#10;Description automatically generated">
            <a:extLst>
              <a:ext uri="{FF2B5EF4-FFF2-40B4-BE49-F238E27FC236}">
                <a16:creationId xmlns:a16="http://schemas.microsoft.com/office/drawing/2014/main" id="{A03D529D-71DF-461A-B258-DCA800B1D70A}"/>
              </a:ext>
            </a:extLst>
          </p:cNvPr>
          <p:cNvPicPr>
            <a:picLocks noGrp="1" noChangeAspect="1"/>
          </p:cNvPicPr>
          <p:nvPr>
            <p:ph sz="quarter" idx="14"/>
          </p:nvPr>
        </p:nvPicPr>
        <p:blipFill>
          <a:blip r:embed="rId4"/>
          <a:stretch>
            <a:fillRect/>
          </a:stretch>
        </p:blipFill>
        <p:spPr>
          <a:xfrm>
            <a:off x="4311590" y="2299110"/>
            <a:ext cx="3781257" cy="3781257"/>
          </a:xfrm>
        </p:spPr>
      </p:pic>
      <p:sp>
        <p:nvSpPr>
          <p:cNvPr id="5" name="Slide Number Placeholder 4">
            <a:extLst>
              <a:ext uri="{FF2B5EF4-FFF2-40B4-BE49-F238E27FC236}">
                <a16:creationId xmlns:a16="http://schemas.microsoft.com/office/drawing/2014/main" id="{44191FED-3C05-4C84-9C7C-0E9462136F5B}"/>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36</a:t>
            </a:fld>
            <a:endParaRPr lang="en-US"/>
          </a:p>
        </p:txBody>
      </p:sp>
    </p:spTree>
    <p:extLst>
      <p:ext uri="{BB962C8B-B14F-4D97-AF65-F5344CB8AC3E}">
        <p14:creationId xmlns:p14="http://schemas.microsoft.com/office/powerpoint/2010/main" val="43670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516467" y="429534"/>
            <a:ext cx="10879665" cy="646331"/>
          </a:xfrm>
        </p:spPr>
        <p:txBody>
          <a:bodyPr>
            <a:normAutofit/>
          </a:bodyPr>
          <a:lstStyle/>
          <a:p>
            <a:r>
              <a:rPr lang="en-US" sz="1800" b="1" dirty="0"/>
              <a:t>P1: DISCUSS HOW DATA AND INFORMATION SUPPORT BUSINESS PROCESSES, INCLUDING THE VALUE THEY BRING TO THE ORGANIZATION.</a:t>
            </a:r>
            <a:endParaRPr lang="en-ZA" sz="18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6" name="TextBox 5">
            <a:extLst>
              <a:ext uri="{FF2B5EF4-FFF2-40B4-BE49-F238E27FC236}">
                <a16:creationId xmlns:a16="http://schemas.microsoft.com/office/drawing/2014/main" id="{B31DB175-F655-45A2-8200-E71EE81963A4}"/>
              </a:ext>
            </a:extLst>
          </p:cNvPr>
          <p:cNvSpPr txBox="1"/>
          <p:nvPr/>
        </p:nvSpPr>
        <p:spPr>
          <a:xfrm>
            <a:off x="711201" y="1231484"/>
            <a:ext cx="9203266" cy="3908762"/>
          </a:xfrm>
          <a:prstGeom prst="rect">
            <a:avLst/>
          </a:prstGeom>
          <a:noFill/>
        </p:spPr>
        <p:txBody>
          <a:bodyPr wrap="square">
            <a:spAutoFit/>
          </a:bodyPr>
          <a:lstStyle/>
          <a:p>
            <a:r>
              <a:rPr lang="en-US" dirty="0">
                <a:latin typeface="Söhne"/>
              </a:rPr>
              <a:t>Data and information are indispensable assets for modern organizations, enabling them to make informed decisions, improve efficiency, enhance customer experience, manage risks, gain competitive advantage, generate revenue, and maintain compliance with regulatory requirements. </a:t>
            </a:r>
          </a:p>
          <a:p>
            <a:r>
              <a:rPr lang="en-US" b="0" i="0" dirty="0">
                <a:effectLst/>
                <a:latin typeface="Söhne"/>
              </a:rPr>
              <a:t>Data and information play a crucial role in supporting business processes and driving value for organizations in various ways: </a:t>
            </a:r>
          </a:p>
          <a:p>
            <a:r>
              <a:rPr lang="en-US" sz="2000" b="1" dirty="0">
                <a:latin typeface="Söhne"/>
              </a:rPr>
              <a:t>1. Informed Decision-Making</a:t>
            </a:r>
          </a:p>
          <a:p>
            <a:r>
              <a:rPr lang="en-US" sz="2000" b="1" dirty="0">
                <a:latin typeface="Söhne"/>
              </a:rPr>
              <a:t>2. Efficiency and Productivity</a:t>
            </a:r>
          </a:p>
          <a:p>
            <a:r>
              <a:rPr lang="en-US" sz="2000" b="1" dirty="0">
                <a:latin typeface="Söhne"/>
              </a:rPr>
              <a:t>3. Enhanced Customer Experience</a:t>
            </a:r>
          </a:p>
          <a:p>
            <a:r>
              <a:rPr lang="en-US" sz="2000" b="1" dirty="0">
                <a:latin typeface="Söhne"/>
              </a:rPr>
              <a:t>4. Risk Management</a:t>
            </a:r>
          </a:p>
          <a:p>
            <a:r>
              <a:rPr lang="en-US" sz="2000" b="1" dirty="0">
                <a:latin typeface="Söhne"/>
              </a:rPr>
              <a:t>5. Competitive Advantage</a:t>
            </a:r>
          </a:p>
          <a:p>
            <a:r>
              <a:rPr lang="en-US" sz="2000" b="1" dirty="0">
                <a:latin typeface="Söhne"/>
              </a:rPr>
              <a:t>6. Revenue Generation</a:t>
            </a:r>
          </a:p>
          <a:p>
            <a:r>
              <a:rPr lang="en-US" sz="2000" b="1" dirty="0">
                <a:latin typeface="Söhne"/>
              </a:rPr>
              <a:t>7. Compliance and Governance</a:t>
            </a:r>
            <a:endParaRPr lang="vi-VN" sz="2000" b="1"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0BAD-EC4A-4260-8375-16D2479A37A0}"/>
              </a:ext>
            </a:extLst>
          </p:cNvPr>
          <p:cNvSpPr>
            <a:spLocks noGrp="1"/>
          </p:cNvSpPr>
          <p:nvPr>
            <p:ph type="title"/>
          </p:nvPr>
        </p:nvSpPr>
        <p:spPr>
          <a:xfrm>
            <a:off x="893064" y="72518"/>
            <a:ext cx="10405174" cy="1326514"/>
          </a:xfrm>
        </p:spPr>
        <p:txBody>
          <a:bodyPr anchor="b">
            <a:normAutofit/>
          </a:bodyPr>
          <a:lstStyle/>
          <a:p>
            <a:r>
              <a:rPr lang="en-US" dirty="0"/>
              <a:t>1</a:t>
            </a:r>
            <a:r>
              <a:rPr lang="en-US"/>
              <a:t>. </a:t>
            </a:r>
            <a:r>
              <a:rPr lang="en-US" b="1"/>
              <a:t>Informed Decision-Making</a:t>
            </a:r>
            <a:endParaRPr lang="vi-VN" dirty="0"/>
          </a:p>
        </p:txBody>
      </p:sp>
      <p:sp>
        <p:nvSpPr>
          <p:cNvPr id="3" name="Text Placeholder 2">
            <a:extLst>
              <a:ext uri="{FF2B5EF4-FFF2-40B4-BE49-F238E27FC236}">
                <a16:creationId xmlns:a16="http://schemas.microsoft.com/office/drawing/2014/main" id="{5DCB3018-C1EB-45B4-8B79-9E8E31542148}"/>
              </a:ext>
            </a:extLst>
          </p:cNvPr>
          <p:cNvSpPr>
            <a:spLocks noGrp="1"/>
          </p:cNvSpPr>
          <p:nvPr>
            <p:ph sz="quarter" idx="13"/>
          </p:nvPr>
        </p:nvSpPr>
        <p:spPr>
          <a:xfrm>
            <a:off x="792163" y="2415021"/>
            <a:ext cx="4721946" cy="3687763"/>
          </a:xfrm>
        </p:spPr>
        <p:txBody>
          <a:bodyPr>
            <a:normAutofit/>
          </a:bodyPr>
          <a:lstStyle/>
          <a:p>
            <a:pPr marL="0" indent="0">
              <a:lnSpc>
                <a:spcPct val="90000"/>
              </a:lnSpc>
              <a:buNone/>
            </a:pPr>
            <a:r>
              <a:rPr lang="en-US" sz="1700" dirty="0"/>
              <a:t>Data and information provide the foundation for informed decision-making within organizations. By analyzing relevant data, businesses can gain insights into market trends, customer behavior, and internal operations, allowing them to make strategic decisions that can positively impact their performance and profitability. </a:t>
            </a:r>
          </a:p>
        </p:txBody>
      </p:sp>
      <p:pic>
        <p:nvPicPr>
          <p:cNvPr id="6" name="Picture 5" descr="A hand drawing a check box&#10;&#10;Description automatically generated">
            <a:extLst>
              <a:ext uri="{FF2B5EF4-FFF2-40B4-BE49-F238E27FC236}">
                <a16:creationId xmlns:a16="http://schemas.microsoft.com/office/drawing/2014/main" id="{535422E3-F529-46EB-B734-A45E3579AE22}"/>
              </a:ext>
            </a:extLst>
          </p:cNvPr>
          <p:cNvPicPr>
            <a:picLocks noChangeAspect="1"/>
          </p:cNvPicPr>
          <p:nvPr/>
        </p:nvPicPr>
        <p:blipFill rotWithShape="1">
          <a:blip r:embed="rId2"/>
          <a:srcRect t="2031" r="-1" b="18570"/>
          <a:stretch/>
        </p:blipFill>
        <p:spPr>
          <a:xfrm>
            <a:off x="5868324" y="1851603"/>
            <a:ext cx="6192838" cy="3687763"/>
          </a:xfrm>
          <a:prstGeom prst="rect">
            <a:avLst/>
          </a:prstGeom>
          <a:noFill/>
        </p:spPr>
      </p:pic>
      <p:sp>
        <p:nvSpPr>
          <p:cNvPr id="4" name="Slide Number Placeholder 3">
            <a:extLst>
              <a:ext uri="{FF2B5EF4-FFF2-40B4-BE49-F238E27FC236}">
                <a16:creationId xmlns:a16="http://schemas.microsoft.com/office/drawing/2014/main" id="{931BD223-3413-4EA7-835B-0F9B1C509484}"/>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128201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0690-3522-40FD-9722-396117C5BBAC}"/>
              </a:ext>
            </a:extLst>
          </p:cNvPr>
          <p:cNvSpPr>
            <a:spLocks noGrp="1"/>
          </p:cNvSpPr>
          <p:nvPr>
            <p:ph type="title"/>
          </p:nvPr>
        </p:nvSpPr>
        <p:spPr>
          <a:xfrm>
            <a:off x="899160" y="137160"/>
            <a:ext cx="6172200" cy="1249680"/>
          </a:xfrm>
        </p:spPr>
        <p:txBody>
          <a:bodyPr anchor="b">
            <a:normAutofit/>
          </a:bodyPr>
          <a:lstStyle/>
          <a:p>
            <a:r>
              <a:rPr lang="en-US" dirty="0"/>
              <a:t>1. </a:t>
            </a:r>
            <a:r>
              <a:rPr lang="en-US" b="1"/>
              <a:t>Informed Decision-Making</a:t>
            </a:r>
            <a:endParaRPr lang="vi-VN" dirty="0"/>
          </a:p>
        </p:txBody>
      </p:sp>
      <p:sp>
        <p:nvSpPr>
          <p:cNvPr id="3" name="Text Placeholder 2">
            <a:extLst>
              <a:ext uri="{FF2B5EF4-FFF2-40B4-BE49-F238E27FC236}">
                <a16:creationId xmlns:a16="http://schemas.microsoft.com/office/drawing/2014/main" id="{6799EB5F-EB08-4444-94CE-B5488E31E927}"/>
              </a:ext>
            </a:extLst>
          </p:cNvPr>
          <p:cNvSpPr>
            <a:spLocks noGrp="1"/>
          </p:cNvSpPr>
          <p:nvPr>
            <p:ph type="body" sz="quarter" idx="11"/>
          </p:nvPr>
        </p:nvSpPr>
        <p:spPr>
          <a:xfrm>
            <a:off x="899160" y="2026920"/>
            <a:ext cx="3017520" cy="3901758"/>
          </a:xfrm>
        </p:spPr>
        <p:txBody>
          <a:bodyPr>
            <a:normAutofit/>
          </a:bodyPr>
          <a:lstStyle/>
          <a:p>
            <a:pPr marL="0" indent="0">
              <a:lnSpc>
                <a:spcPct val="90000"/>
              </a:lnSpc>
              <a:buNone/>
            </a:pPr>
            <a:r>
              <a:rPr lang="en-US" sz="1900" b="1" dirty="0"/>
              <a:t>Example:</a:t>
            </a:r>
            <a:r>
              <a:rPr lang="en-US" sz="1900" dirty="0"/>
              <a:t> A retail chain analyzes sales data from different store locations to identify which products are performing well in specific regions. Based on this information, they decide to stock more of the popular items in stores with high demand, optimizing inventory management and increasing overall sales.</a:t>
            </a:r>
            <a:endParaRPr lang="vi-VN" sz="1900" dirty="0"/>
          </a:p>
          <a:p>
            <a:pPr>
              <a:lnSpc>
                <a:spcPct val="90000"/>
              </a:lnSpc>
            </a:pPr>
            <a:endParaRPr lang="vi-VN" sz="1900" dirty="0"/>
          </a:p>
        </p:txBody>
      </p:sp>
      <p:pic>
        <p:nvPicPr>
          <p:cNvPr id="6" name="Picture 5">
            <a:extLst>
              <a:ext uri="{FF2B5EF4-FFF2-40B4-BE49-F238E27FC236}">
                <a16:creationId xmlns:a16="http://schemas.microsoft.com/office/drawing/2014/main" id="{8BCA0035-5B94-446C-A8D5-A2D96D0A66B6}"/>
              </a:ext>
            </a:extLst>
          </p:cNvPr>
          <p:cNvPicPr>
            <a:picLocks noChangeAspect="1"/>
          </p:cNvPicPr>
          <p:nvPr/>
        </p:nvPicPr>
        <p:blipFill rotWithShape="1">
          <a:blip r:embed="rId2"/>
          <a:srcRect l="2453" r="3" b="3"/>
          <a:stretch/>
        </p:blipFill>
        <p:spPr>
          <a:xfrm>
            <a:off x="4525963" y="2026603"/>
            <a:ext cx="6766877" cy="3902075"/>
          </a:xfrm>
          <a:prstGeom prst="rect">
            <a:avLst/>
          </a:prstGeom>
          <a:noFill/>
        </p:spPr>
      </p:pic>
      <p:sp>
        <p:nvSpPr>
          <p:cNvPr id="4" name="Slide Number Placeholder 3">
            <a:extLst>
              <a:ext uri="{FF2B5EF4-FFF2-40B4-BE49-F238E27FC236}">
                <a16:creationId xmlns:a16="http://schemas.microsoft.com/office/drawing/2014/main" id="{6FEC019A-1A2D-4C83-ADDD-209B05917A42}"/>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98494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3838-0756-4CDC-96E5-66C821605668}"/>
              </a:ext>
            </a:extLst>
          </p:cNvPr>
          <p:cNvSpPr>
            <a:spLocks noGrp="1"/>
          </p:cNvSpPr>
          <p:nvPr>
            <p:ph type="title"/>
          </p:nvPr>
        </p:nvSpPr>
        <p:spPr>
          <a:xfrm>
            <a:off x="893064" y="72518"/>
            <a:ext cx="10405174" cy="1326514"/>
          </a:xfrm>
        </p:spPr>
        <p:txBody>
          <a:bodyPr anchor="b">
            <a:normAutofit/>
          </a:bodyPr>
          <a:lstStyle/>
          <a:p>
            <a:r>
              <a:rPr lang="en-US" b="1"/>
              <a:t>2. Efficiency and Productivity</a:t>
            </a:r>
            <a:br>
              <a:rPr lang="en-US" b="1"/>
            </a:br>
            <a:endParaRPr lang="vi-VN" dirty="0"/>
          </a:p>
        </p:txBody>
      </p:sp>
      <p:sp>
        <p:nvSpPr>
          <p:cNvPr id="3" name="Text Placeholder 2">
            <a:extLst>
              <a:ext uri="{FF2B5EF4-FFF2-40B4-BE49-F238E27FC236}">
                <a16:creationId xmlns:a16="http://schemas.microsoft.com/office/drawing/2014/main" id="{2C58B8E6-E443-48F5-929D-F9BA4FE1E82C}"/>
              </a:ext>
            </a:extLst>
          </p:cNvPr>
          <p:cNvSpPr>
            <a:spLocks noGrp="1"/>
          </p:cNvSpPr>
          <p:nvPr>
            <p:ph sz="quarter" idx="13"/>
          </p:nvPr>
        </p:nvSpPr>
        <p:spPr>
          <a:xfrm>
            <a:off x="893763" y="2073275"/>
            <a:ext cx="3144837" cy="3687763"/>
          </a:xfrm>
        </p:spPr>
        <p:txBody>
          <a:bodyPr>
            <a:normAutofit/>
          </a:bodyPr>
          <a:lstStyle/>
          <a:p>
            <a:pPr marL="0" indent="0">
              <a:lnSpc>
                <a:spcPct val="90000"/>
              </a:lnSpc>
              <a:buNone/>
            </a:pPr>
            <a:r>
              <a:rPr lang="en-US" sz="1700" dirty="0"/>
              <a:t>Access to accurate and timely information enables businesses to streamline their processes and improve operational efficiency. For example, automated data collection and analysis tools can help identify bottlenecks in production processes, allowing organizations to optimize workflows and allocate resources more effectively.</a:t>
            </a:r>
          </a:p>
        </p:txBody>
      </p:sp>
      <p:pic>
        <p:nvPicPr>
          <p:cNvPr id="6" name="Picture 5" descr="A person with gears and a stopwatch&#10;&#10;Description automatically generated">
            <a:extLst>
              <a:ext uri="{FF2B5EF4-FFF2-40B4-BE49-F238E27FC236}">
                <a16:creationId xmlns:a16="http://schemas.microsoft.com/office/drawing/2014/main" id="{1759F42F-AE6F-4368-BA9A-364D2ECBD821}"/>
              </a:ext>
            </a:extLst>
          </p:cNvPr>
          <p:cNvPicPr>
            <a:picLocks noChangeAspect="1"/>
          </p:cNvPicPr>
          <p:nvPr/>
        </p:nvPicPr>
        <p:blipFill>
          <a:blip r:embed="rId2"/>
          <a:stretch>
            <a:fillRect/>
          </a:stretch>
        </p:blipFill>
        <p:spPr>
          <a:xfrm>
            <a:off x="4556760" y="2113492"/>
            <a:ext cx="6192838" cy="3607328"/>
          </a:xfrm>
          <a:prstGeom prst="rect">
            <a:avLst/>
          </a:prstGeom>
          <a:noFill/>
        </p:spPr>
      </p:pic>
      <p:sp>
        <p:nvSpPr>
          <p:cNvPr id="4" name="Slide Number Placeholder 3">
            <a:extLst>
              <a:ext uri="{FF2B5EF4-FFF2-40B4-BE49-F238E27FC236}">
                <a16:creationId xmlns:a16="http://schemas.microsoft.com/office/drawing/2014/main" id="{1429480E-AC15-40FD-81C5-EA5E2EB324D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Tree>
    <p:extLst>
      <p:ext uri="{BB962C8B-B14F-4D97-AF65-F5344CB8AC3E}">
        <p14:creationId xmlns:p14="http://schemas.microsoft.com/office/powerpoint/2010/main" val="346865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3838-0756-4CDC-96E5-66C821605668}"/>
              </a:ext>
            </a:extLst>
          </p:cNvPr>
          <p:cNvSpPr>
            <a:spLocks noGrp="1"/>
          </p:cNvSpPr>
          <p:nvPr>
            <p:ph type="title"/>
          </p:nvPr>
        </p:nvSpPr>
        <p:spPr>
          <a:xfrm>
            <a:off x="893064" y="72518"/>
            <a:ext cx="10405174" cy="1326514"/>
          </a:xfrm>
        </p:spPr>
        <p:txBody>
          <a:bodyPr anchor="b">
            <a:normAutofit/>
          </a:bodyPr>
          <a:lstStyle/>
          <a:p>
            <a:r>
              <a:rPr lang="en-US" b="1"/>
              <a:t>2. Efficiency and Productivity</a:t>
            </a:r>
            <a:br>
              <a:rPr lang="en-US" b="1"/>
            </a:br>
            <a:endParaRPr lang="vi-VN" dirty="0"/>
          </a:p>
        </p:txBody>
      </p:sp>
      <p:sp>
        <p:nvSpPr>
          <p:cNvPr id="3" name="Text Placeholder 2">
            <a:extLst>
              <a:ext uri="{FF2B5EF4-FFF2-40B4-BE49-F238E27FC236}">
                <a16:creationId xmlns:a16="http://schemas.microsoft.com/office/drawing/2014/main" id="{2C58B8E6-E443-48F5-929D-F9BA4FE1E82C}"/>
              </a:ext>
            </a:extLst>
          </p:cNvPr>
          <p:cNvSpPr>
            <a:spLocks noGrp="1"/>
          </p:cNvSpPr>
          <p:nvPr>
            <p:ph sz="quarter" idx="13"/>
          </p:nvPr>
        </p:nvSpPr>
        <p:spPr>
          <a:xfrm>
            <a:off x="893763" y="2073275"/>
            <a:ext cx="4887594" cy="3687763"/>
          </a:xfrm>
        </p:spPr>
        <p:txBody>
          <a:bodyPr>
            <a:normAutofit/>
          </a:bodyPr>
          <a:lstStyle/>
          <a:p>
            <a:r>
              <a:rPr lang="en-US" b="1" dirty="0"/>
              <a:t>Example</a:t>
            </a:r>
            <a:r>
              <a:rPr lang="en-US" dirty="0"/>
              <a:t>: An e-commerce company uses data analytics to track website traffic and user behavior. By analyzing this data, they identify pages with high bounce rates and optimize them for better user engagement, leading to increased conversion rates and improved website efficiency.</a:t>
            </a:r>
            <a:endParaRPr lang="vi-VN" dirty="0"/>
          </a:p>
        </p:txBody>
      </p:sp>
      <p:pic>
        <p:nvPicPr>
          <p:cNvPr id="6" name="Picture 5" descr="A person holding a tablet with a graph&#10;&#10;Description automatically generated">
            <a:extLst>
              <a:ext uri="{FF2B5EF4-FFF2-40B4-BE49-F238E27FC236}">
                <a16:creationId xmlns:a16="http://schemas.microsoft.com/office/drawing/2014/main" id="{D04BD3C8-EA74-4087-ACDC-D9A64CAD226D}"/>
              </a:ext>
            </a:extLst>
          </p:cNvPr>
          <p:cNvPicPr>
            <a:picLocks noChangeAspect="1"/>
          </p:cNvPicPr>
          <p:nvPr/>
        </p:nvPicPr>
        <p:blipFill rotWithShape="1">
          <a:blip r:embed="rId2"/>
          <a:srcRect l="23461" r="-2" b="-2"/>
          <a:stretch/>
        </p:blipFill>
        <p:spPr>
          <a:xfrm>
            <a:off x="6410644" y="2073275"/>
            <a:ext cx="4887594" cy="3687763"/>
          </a:xfrm>
          <a:prstGeom prst="rect">
            <a:avLst/>
          </a:prstGeom>
          <a:noFill/>
        </p:spPr>
      </p:pic>
      <p:sp>
        <p:nvSpPr>
          <p:cNvPr id="4" name="Slide Number Placeholder 3">
            <a:extLst>
              <a:ext uri="{FF2B5EF4-FFF2-40B4-BE49-F238E27FC236}">
                <a16:creationId xmlns:a16="http://schemas.microsoft.com/office/drawing/2014/main" id="{1429480E-AC15-40FD-81C5-EA5E2EB324D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25246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2E92-6D15-489E-BD85-67E4E47DC8BE}"/>
              </a:ext>
            </a:extLst>
          </p:cNvPr>
          <p:cNvSpPr>
            <a:spLocks noGrp="1"/>
          </p:cNvSpPr>
          <p:nvPr>
            <p:ph type="title"/>
          </p:nvPr>
        </p:nvSpPr>
        <p:spPr>
          <a:xfrm>
            <a:off x="893064" y="72518"/>
            <a:ext cx="10405174" cy="1326514"/>
          </a:xfrm>
        </p:spPr>
        <p:txBody>
          <a:bodyPr anchor="b">
            <a:normAutofit/>
          </a:bodyPr>
          <a:lstStyle/>
          <a:p>
            <a:r>
              <a:rPr lang="en-US" b="1"/>
              <a:t>3. Enhanced Customer Experience</a:t>
            </a:r>
            <a:br>
              <a:rPr lang="en-US" b="1"/>
            </a:br>
            <a:endParaRPr lang="vi-VN" dirty="0"/>
          </a:p>
        </p:txBody>
      </p:sp>
      <p:sp>
        <p:nvSpPr>
          <p:cNvPr id="3" name="Text Placeholder 2">
            <a:extLst>
              <a:ext uri="{FF2B5EF4-FFF2-40B4-BE49-F238E27FC236}">
                <a16:creationId xmlns:a16="http://schemas.microsoft.com/office/drawing/2014/main" id="{A21347CB-AB8D-449C-A32A-45A0EAAEDDCD}"/>
              </a:ext>
            </a:extLst>
          </p:cNvPr>
          <p:cNvSpPr>
            <a:spLocks noGrp="1"/>
          </p:cNvSpPr>
          <p:nvPr>
            <p:ph sz="quarter" idx="13"/>
          </p:nvPr>
        </p:nvSpPr>
        <p:spPr>
          <a:xfrm>
            <a:off x="893763" y="2073275"/>
            <a:ext cx="4887594" cy="3687763"/>
          </a:xfrm>
        </p:spPr>
        <p:txBody>
          <a:bodyPr>
            <a:normAutofit/>
          </a:bodyPr>
          <a:lstStyle/>
          <a:p>
            <a:pPr marL="0" indent="0">
              <a:buNone/>
            </a:pPr>
            <a:r>
              <a:rPr lang="en-US" dirty="0"/>
              <a:t>Understanding customer preferences and behavior through data analysis enables organizations to tailor their products and services to better meet customer needs. By leveraging customer data, businesses can personalize marketing efforts, improve customer service, and develop products that resonate with their target audience, ultimately leading to increased customer satisfaction and loyalty.</a:t>
            </a:r>
          </a:p>
        </p:txBody>
      </p:sp>
      <p:pic>
        <p:nvPicPr>
          <p:cNvPr id="6" name="Picture 5" descr="A yellow arrow pointing up to a customer experience&#10;&#10;Description automatically generated">
            <a:extLst>
              <a:ext uri="{FF2B5EF4-FFF2-40B4-BE49-F238E27FC236}">
                <a16:creationId xmlns:a16="http://schemas.microsoft.com/office/drawing/2014/main" id="{CF7D215D-0F74-4381-8BAA-B5483A559A63}"/>
              </a:ext>
            </a:extLst>
          </p:cNvPr>
          <p:cNvPicPr>
            <a:picLocks noChangeAspect="1"/>
          </p:cNvPicPr>
          <p:nvPr/>
        </p:nvPicPr>
        <p:blipFill rotWithShape="1">
          <a:blip r:embed="rId2"/>
          <a:srcRect l="14749" r="11031"/>
          <a:stretch/>
        </p:blipFill>
        <p:spPr>
          <a:xfrm>
            <a:off x="6410644" y="2073275"/>
            <a:ext cx="4887594" cy="3687763"/>
          </a:xfrm>
          <a:prstGeom prst="rect">
            <a:avLst/>
          </a:prstGeom>
          <a:noFill/>
        </p:spPr>
      </p:pic>
      <p:sp>
        <p:nvSpPr>
          <p:cNvPr id="4" name="Slide Number Placeholder 3">
            <a:extLst>
              <a:ext uri="{FF2B5EF4-FFF2-40B4-BE49-F238E27FC236}">
                <a16:creationId xmlns:a16="http://schemas.microsoft.com/office/drawing/2014/main" id="{02803BD7-C203-4D78-ACDF-F004102EEABF}"/>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Tree>
    <p:extLst>
      <p:ext uri="{BB962C8B-B14F-4D97-AF65-F5344CB8AC3E}">
        <p14:creationId xmlns:p14="http://schemas.microsoft.com/office/powerpoint/2010/main" val="4121571590"/>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purl.org/dc/elements/1.1/"/>
    <ds:schemaRef ds:uri="71af3243-3dd4-4a8d-8c0d-dd76da1f02a5"/>
    <ds:schemaRef ds:uri="16c05727-aa75-4e4a-9b5f-8a80a1165891"/>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230e9df3-be65-4c73-a93b-d1236ebd677e"/>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{9E6D6356-2C4A-4416-8954-601860BA0504}tf16411248_win32</Template>
  <TotalTime>608</TotalTime>
  <Words>2220</Words>
  <Application>Microsoft Office PowerPoint</Application>
  <PresentationFormat>Widescreen</PresentationFormat>
  <Paragraphs>129</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 Next LT Pro Light</vt:lpstr>
      <vt:lpstr>Calibri</vt:lpstr>
      <vt:lpstr>Google Sans</vt:lpstr>
      <vt:lpstr>Posterama</vt:lpstr>
      <vt:lpstr>Söhne</vt:lpstr>
      <vt:lpstr>Custom</vt:lpstr>
      <vt:lpstr>Business Process Support</vt:lpstr>
      <vt:lpstr>Content </vt:lpstr>
      <vt:lpstr>P1: DISCUSS HOW DATA AND INFORMATION SUPPORT BUSINESS PROCESSES, INCLUDING THE VALUE THEY BRING TO THE ORGANIZATION.</vt:lpstr>
      <vt:lpstr>P1: DISCUSS HOW DATA AND INFORMATION SUPPORT BUSINESS PROCESSES, INCLUDING THE VALUE THEY BRING TO THE ORGANIZATION.</vt:lpstr>
      <vt:lpstr>1. Informed Decision-Making</vt:lpstr>
      <vt:lpstr>1. Informed Decision-Making</vt:lpstr>
      <vt:lpstr>2. Efficiency and Productivity </vt:lpstr>
      <vt:lpstr>2. Efficiency and Productivity </vt:lpstr>
      <vt:lpstr>3. Enhanced Customer Experience </vt:lpstr>
      <vt:lpstr>3. Enhanced Customer Experience </vt:lpstr>
      <vt:lpstr>4. Risk Management </vt:lpstr>
      <vt:lpstr>4. Risk Management </vt:lpstr>
      <vt:lpstr>5. Competitive Advantage</vt:lpstr>
      <vt:lpstr>5. Competitive Advantage</vt:lpstr>
      <vt:lpstr>6. Revenue Generation </vt:lpstr>
      <vt:lpstr>6. Revenue Generation </vt:lpstr>
      <vt:lpstr>7. Compliance and Governance </vt:lpstr>
      <vt:lpstr>7. Compliance and Governance </vt:lpstr>
      <vt:lpstr>P2: DISCUSSION OF HOW DATA IS GENERATED AND USED BY ORGANISATIONS TO SUPPORT BUSINESS PROCESSES AND THE TOOLS FOR MANIPULATION TO FORM MEANINGFUL DATA</vt:lpstr>
      <vt:lpstr>P2: DISCUSSION OF HOW DATA IS GENERATED AND USED BY ORGANISATIONS TO SUPPORT BUSINESS PROCESSES AND THE TOOLS FOR MANIPULATION TO FORM MEANINGFUL DATA </vt:lpstr>
      <vt:lpstr>1. Data Generation </vt:lpstr>
      <vt:lpstr>Internal Sources and External Sources</vt:lpstr>
      <vt:lpstr>2. Data Utilization</vt:lpstr>
      <vt:lpstr>2. Data Utilization</vt:lpstr>
      <vt:lpstr>3. Tools for Data Manipulation</vt:lpstr>
      <vt:lpstr>Some Tools for Data Manipulation</vt:lpstr>
      <vt:lpstr>M1: ASSESS THE VALUE OF DATA AND INFORMATION TO INDIVIDUALS AND ORGANIZATIONS IN RELATION TO REAL-WORLD BUSINESS PROCESSES</vt:lpstr>
      <vt:lpstr>M1: ASSESS THE VALUE OF DATA AND INFORMATION TO INDIVIDUALS AND ORGANIZATIONS IN RELATION TO REAL-WORLD BUSINESS PROCESSES</vt:lpstr>
      <vt:lpstr>1. Informed Decision-Making</vt:lpstr>
      <vt:lpstr>2. Operational Efficiency </vt:lpstr>
      <vt:lpstr>3. Customer Insights and Personalization </vt:lpstr>
      <vt:lpstr>4. Innovation and Product Development </vt:lpstr>
      <vt:lpstr>5. Risk Management and Compliance</vt:lpstr>
      <vt:lpstr>6. Competitive Advantage </vt:lpstr>
      <vt:lpstr>7. Revenue Growth and Business Expansion</vt:lpstr>
      <vt:lpstr>Thank you for  WAtching And Listening to my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Support</dc:title>
  <dc:creator>Duong Le</dc:creator>
  <cp:lastModifiedBy>Duong Le</cp:lastModifiedBy>
  <cp:revision>18</cp:revision>
  <dcterms:created xsi:type="dcterms:W3CDTF">2024-02-20T17:30:16Z</dcterms:created>
  <dcterms:modified xsi:type="dcterms:W3CDTF">2024-02-25T08:01:25Z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